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65" r:id="rId6"/>
    <p:sldId id="267" r:id="rId7"/>
    <p:sldId id="262" r:id="rId8"/>
    <p:sldId id="263" r:id="rId9"/>
    <p:sldId id="268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B08AA-04C4-664B-81BC-FCB05FD8FE62}" v="20" dt="2026-01-15T11:45:20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/>
    <p:restoredTop sz="94603"/>
  </p:normalViewPr>
  <p:slideViewPr>
    <p:cSldViewPr snapToGrid="0">
      <p:cViewPr varScale="1">
        <p:scale>
          <a:sx n="95" d="100"/>
          <a:sy n="95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murdi/Documents/X/new%20ases%202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murdi/Documents/X/new%20ases%202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GB" sz="16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Partner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D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Sheet2!$A$31</c:f>
              <c:strCache>
                <c:ptCount val="1"/>
                <c:pt idx="0">
                  <c:v>Orchid </c:v>
                </c:pt>
              </c:strCache>
            </c:strRef>
          </c:tx>
          <c:spPr>
            <a:pattFill prst="pct5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DK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Sheet2!$B$30:$E$30</c:f>
              <c:strCache>
                <c:ptCount val="4"/>
                <c:pt idx="0">
                  <c:v>Total APIs</c:v>
                </c:pt>
                <c:pt idx="1">
                  <c:v>Anti infective APIs</c:v>
                </c:pt>
                <c:pt idx="2">
                  <c:v>Total USDMFs</c:v>
                </c:pt>
                <c:pt idx="3">
                  <c:v>Pipeline </c:v>
                </c:pt>
              </c:strCache>
            </c:strRef>
          </c:cat>
          <c:val>
            <c:numRef>
              <c:f>Sheet2!$B$31:$E$31</c:f>
              <c:numCache>
                <c:formatCode>General</c:formatCode>
                <c:ptCount val="4"/>
                <c:pt idx="0">
                  <c:v>102</c:v>
                </c:pt>
                <c:pt idx="1">
                  <c:v>30</c:v>
                </c:pt>
                <c:pt idx="2">
                  <c:v>48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0B-5E4C-8A6A-0F040A2CBB19}"/>
            </c:ext>
          </c:extLst>
        </c:ser>
        <c:ser>
          <c:idx val="1"/>
          <c:order val="1"/>
          <c:tx>
            <c:strRef>
              <c:f>Sheet2!$A$32</c:f>
              <c:strCache>
                <c:ptCount val="1"/>
                <c:pt idx="0">
                  <c:v>Concord</c:v>
                </c:pt>
              </c:strCache>
            </c:strRef>
          </c:tx>
          <c:spPr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DK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Sheet2!$B$30:$E$30</c:f>
              <c:strCache>
                <c:ptCount val="4"/>
                <c:pt idx="0">
                  <c:v>Total APIs</c:v>
                </c:pt>
                <c:pt idx="1">
                  <c:v>Anti infective APIs</c:v>
                </c:pt>
                <c:pt idx="2">
                  <c:v>Total USDMFs</c:v>
                </c:pt>
                <c:pt idx="3">
                  <c:v>Pipeline </c:v>
                </c:pt>
              </c:strCache>
            </c:strRef>
          </c:cat>
          <c:val>
            <c:numRef>
              <c:f>Sheet2!$B$32:$E$32</c:f>
              <c:numCache>
                <c:formatCode>General</c:formatCode>
                <c:ptCount val="4"/>
                <c:pt idx="0">
                  <c:v>30</c:v>
                </c:pt>
                <c:pt idx="1">
                  <c:v>14</c:v>
                </c:pt>
                <c:pt idx="2">
                  <c:v>22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0B-5E4C-8A6A-0F040A2CBB19}"/>
            </c:ext>
          </c:extLst>
        </c:ser>
        <c:ser>
          <c:idx val="2"/>
          <c:order val="2"/>
          <c:tx>
            <c:strRef>
              <c:f>Sheet2!$A$33</c:f>
              <c:strCache>
                <c:ptCount val="1"/>
                <c:pt idx="0">
                  <c:v>Alivus</c:v>
                </c:pt>
              </c:strCache>
            </c:strRef>
          </c:tx>
          <c:spPr>
            <a:pattFill prst="pct2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DK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Sheet2!$B$30:$E$30</c:f>
              <c:strCache>
                <c:ptCount val="4"/>
                <c:pt idx="0">
                  <c:v>Total APIs</c:v>
                </c:pt>
                <c:pt idx="1">
                  <c:v>Anti infective APIs</c:v>
                </c:pt>
                <c:pt idx="2">
                  <c:v>Total USDMFs</c:v>
                </c:pt>
                <c:pt idx="3">
                  <c:v>Pipeline </c:v>
                </c:pt>
              </c:strCache>
            </c:strRef>
          </c:cat>
          <c:val>
            <c:numRef>
              <c:f>Sheet2!$B$33:$E$33</c:f>
              <c:numCache>
                <c:formatCode>General</c:formatCode>
                <c:ptCount val="4"/>
                <c:pt idx="0">
                  <c:v>165</c:v>
                </c:pt>
                <c:pt idx="1">
                  <c:v>12</c:v>
                </c:pt>
                <c:pt idx="2">
                  <c:v>136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0B-5E4C-8A6A-0F040A2CBB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80091903"/>
        <c:axId val="769034879"/>
      </c:barChart>
      <c:catAx>
        <c:axId val="880091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DK"/>
          </a:p>
        </c:txPr>
        <c:crossAx val="769034879"/>
        <c:crosses val="autoZero"/>
        <c:auto val="1"/>
        <c:lblAlgn val="ctr"/>
        <c:lblOffset val="100"/>
        <c:noMultiLvlLbl val="0"/>
      </c:catAx>
      <c:valAx>
        <c:axId val="76903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t" anchorCtr="0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GB" dirty="0"/>
                  <a:t>Count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99515529308836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t" anchorCtr="0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D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DK"/>
          </a:p>
        </c:txPr>
        <c:crossAx val="880091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aseline="0">
          <a:latin typeface="Times New Roman" panose="02020603050405020304" pitchFamily="18" charset="0"/>
          <a:cs typeface="Times New Roman" panose="02020603050405020304" pitchFamily="18" charset="0"/>
        </a:defRPr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r>
              <a:rPr lang="en-US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Forecasted CSR Expenditure (INR Crores)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CSR Expenditure (INR Crores)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75000"/>
                </a:schemeClr>
              </a:solidFill>
              <a:ln w="9525">
                <a:solidFill>
                  <a:schemeClr val="bg1">
                    <a:lumMod val="9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0.114</c:v>
                </c:pt>
                <c:pt idx="1">
                  <c:v>1.8</c:v>
                </c:pt>
                <c:pt idx="2">
                  <c:v>2.3199999999999998</c:v>
                </c:pt>
                <c:pt idx="3">
                  <c:v>2.85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9E-1245-AECC-01CA9FE24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3603968"/>
        <c:axId val="1813605312"/>
      </c:lineChart>
      <c:catAx>
        <c:axId val="1813603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GB" sz="1200" baseline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D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DK"/>
          </a:p>
        </c:txPr>
        <c:crossAx val="1813605312"/>
        <c:crosses val="autoZero"/>
        <c:auto val="1"/>
        <c:lblAlgn val="ctr"/>
        <c:lblOffset val="100"/>
        <c:noMultiLvlLbl val="0"/>
      </c:catAx>
      <c:valAx>
        <c:axId val="1813605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INR Crores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DK"/>
          </a:p>
        </c:txPr>
        <c:crossAx val="181360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AFFEA7-C508-264E-B4BA-6B9ADAC3FC1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CEC76FA-E72E-F547-87FB-EC8CB87F96E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None/>
          </a:pPr>
          <a:endParaRPr lang="en-GB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buNone/>
          </a:pPr>
          <a:r>
            <a:rPr lang="en-GB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Top 5</a:t>
          </a:r>
        </a:p>
        <a:p>
          <a:pPr>
            <a:buNone/>
          </a:pPr>
          <a:r>
            <a:rPr lang="en-GB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Partners</a:t>
          </a:r>
        </a:p>
      </dgm:t>
    </dgm:pt>
    <dgm:pt modelId="{48125830-413E-644F-AFD6-3FF9058DD047}" type="parTrans" cxnId="{F8AC55E7-1947-6547-9DC2-CCBBB609A632}">
      <dgm:prSet/>
      <dgm:spPr/>
      <dgm:t>
        <a:bodyPr/>
        <a:lstStyle/>
        <a:p>
          <a:endParaRPr lang="en-GB" sz="16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A9B289-467F-9E49-8B9B-5E081829CBB2}" type="sibTrans" cxnId="{F8AC55E7-1947-6547-9DC2-CCBBB609A632}">
      <dgm:prSet/>
      <dgm:spPr/>
      <dgm:t>
        <a:bodyPr/>
        <a:lstStyle/>
        <a:p>
          <a:endParaRPr lang="en-GB" sz="16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98BF5E-00EF-DF40-80B4-43B710BF4000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Limited Primary Input</a:t>
          </a:r>
        </a:p>
        <a:p>
          <a:pPr>
            <a:buFont typeface="Arial" panose="020B0604020202020204" pitchFamily="34" charset="0"/>
            <a:buChar char="•"/>
          </a:pPr>
          <a:r>
            <a:rPr lang="en-GB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﻿•  3 contextual responses</a:t>
          </a:r>
        </a:p>
        <a:p>
          <a:pPr>
            <a:buFont typeface="Arial" panose="020B0604020202020204" pitchFamily="34" charset="0"/>
            <a:buChar char="•"/>
          </a:pPr>
          <a:r>
            <a:rPr lang="en-GB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﻿•  No survey response</a:t>
          </a:r>
        </a:p>
      </dgm:t>
    </dgm:pt>
    <dgm:pt modelId="{DC2DC9FF-0B54-C94F-904A-377FA62743A7}" type="parTrans" cxnId="{DA14F098-B6E0-9841-9B1F-F381693EA47B}">
      <dgm:prSet/>
      <dgm:spPr/>
      <dgm:t>
        <a:bodyPr/>
        <a:lstStyle/>
        <a:p>
          <a:endParaRPr lang="en-GB" sz="16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E372DF-2E46-2145-BDAA-2806F0590D59}" type="sibTrans" cxnId="{DA14F098-B6E0-9841-9B1F-F381693EA47B}">
      <dgm:prSet/>
      <dgm:spPr/>
      <dgm:t>
        <a:bodyPr/>
        <a:lstStyle/>
        <a:p>
          <a:endParaRPr lang="en-GB" sz="16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E8DE11-BFEA-9A48-8A76-D75530B9375C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Analytical Frameworks</a:t>
          </a:r>
        </a:p>
        <a:p>
          <a:pPr>
            <a:buFont typeface="Arial" panose="020B0604020202020204" pitchFamily="34" charset="0"/>
            <a:buChar char="•"/>
          </a:pPr>
          <a:r>
            <a:rPr lang="en-GB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• Partner Evaluation Framework </a:t>
          </a:r>
        </a:p>
        <a:p>
          <a:pPr>
            <a:buFont typeface="Arial" panose="020B0604020202020204" pitchFamily="34" charset="0"/>
            <a:buChar char="•"/>
          </a:pPr>
          <a:r>
            <a:rPr lang="en-GB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﻿•  Partner Scorecard •  ﻿SAF  ﻿•  SWOT</a:t>
          </a:r>
        </a:p>
      </dgm:t>
    </dgm:pt>
    <dgm:pt modelId="{46971AAE-EB95-614B-BC16-221C4D214360}" type="parTrans" cxnId="{971634C2-747C-8E41-A192-7BF44B18923B}">
      <dgm:prSet/>
      <dgm:spPr/>
      <dgm:t>
        <a:bodyPr/>
        <a:lstStyle/>
        <a:p>
          <a:endParaRPr lang="en-GB" sz="16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B1CAC2-0BC1-514E-AE03-0D36E9A08F72}" type="sibTrans" cxnId="{971634C2-747C-8E41-A192-7BF44B18923B}">
      <dgm:prSet/>
      <dgm:spPr/>
      <dgm:t>
        <a:bodyPr/>
        <a:lstStyle/>
        <a:p>
          <a:endParaRPr lang="en-GB" sz="16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6B8283-A34A-EC40-BAAE-B22DE9E7041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Secondary Data Sources </a:t>
          </a:r>
        </a:p>
        <a:p>
          <a:pPr>
            <a:buFont typeface="Arial" panose="020B0604020202020204" pitchFamily="34" charset="0"/>
            <a:buChar char="•"/>
          </a:pPr>
          <a:r>
            <a:rPr lang="en-GB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• PharmaCompass  • EudraGMP  </a:t>
          </a:r>
        </a:p>
        <a:p>
          <a:pPr>
            <a:buFont typeface="Arial" panose="020B0604020202020204" pitchFamily="34" charset="0"/>
            <a:buChar char="•"/>
          </a:pPr>
          <a:r>
            <a:rPr lang="en-GB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• Company Websites, Reports  • Literature</a:t>
          </a:r>
        </a:p>
      </dgm:t>
    </dgm:pt>
    <dgm:pt modelId="{0EF5114C-DA52-7B4F-83EA-6653116CB775}" type="parTrans" cxnId="{D91048E4-AEB8-9147-8EAE-10DE67ABBFC1}">
      <dgm:prSet/>
      <dgm:spPr/>
      <dgm:t>
        <a:bodyPr/>
        <a:lstStyle/>
        <a:p>
          <a:endParaRPr lang="en-GB" sz="16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2675FB-05D2-9F4A-8F20-2DC17204C261}" type="sibTrans" cxnId="{D91048E4-AEB8-9147-8EAE-10DE67ABBFC1}">
      <dgm:prSet/>
      <dgm:spPr/>
      <dgm:t>
        <a:bodyPr/>
        <a:lstStyle/>
        <a:p>
          <a:endParaRPr lang="en-GB" sz="16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061D84-45AA-6248-A542-B9266F9A2220}" type="pres">
      <dgm:prSet presAssocID="{D4AFFEA7-C508-264E-B4BA-6B9ADAC3FC1B}" presName="Name0" presStyleCnt="0">
        <dgm:presLayoutVars>
          <dgm:dir/>
          <dgm:animLvl val="lvl"/>
          <dgm:resizeHandles val="exact"/>
        </dgm:presLayoutVars>
      </dgm:prSet>
      <dgm:spPr/>
    </dgm:pt>
    <dgm:pt modelId="{B7C22C42-F158-9E43-BEFC-043E293C9A0D}" type="pres">
      <dgm:prSet presAssocID="{BCEC76FA-E72E-F547-87FB-EC8CB87F96E6}" presName="Name8" presStyleCnt="0"/>
      <dgm:spPr/>
    </dgm:pt>
    <dgm:pt modelId="{1C43F094-3CAB-B04F-A17D-6442C0CAC5C1}" type="pres">
      <dgm:prSet presAssocID="{BCEC76FA-E72E-F547-87FB-EC8CB87F96E6}" presName="level" presStyleLbl="node1" presStyleIdx="0" presStyleCnt="4">
        <dgm:presLayoutVars>
          <dgm:chMax val="1"/>
          <dgm:bulletEnabled val="1"/>
        </dgm:presLayoutVars>
      </dgm:prSet>
      <dgm:spPr/>
    </dgm:pt>
    <dgm:pt modelId="{FC2FD519-0989-544C-A333-5BD423089E4C}" type="pres">
      <dgm:prSet presAssocID="{BCEC76FA-E72E-F547-87FB-EC8CB87F96E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5175963-5FFF-7D45-8546-90A93CFBAF7F}" type="pres">
      <dgm:prSet presAssocID="{B898BF5E-00EF-DF40-80B4-43B710BF4000}" presName="Name8" presStyleCnt="0"/>
      <dgm:spPr/>
    </dgm:pt>
    <dgm:pt modelId="{A6EBECC1-4787-0640-8EDC-D7D67C67B934}" type="pres">
      <dgm:prSet presAssocID="{B898BF5E-00EF-DF40-80B4-43B710BF4000}" presName="level" presStyleLbl="node1" presStyleIdx="1" presStyleCnt="4">
        <dgm:presLayoutVars>
          <dgm:chMax val="1"/>
          <dgm:bulletEnabled val="1"/>
        </dgm:presLayoutVars>
      </dgm:prSet>
      <dgm:spPr/>
    </dgm:pt>
    <dgm:pt modelId="{7E335972-3EB5-6243-9922-B15710A21079}" type="pres">
      <dgm:prSet presAssocID="{B898BF5E-00EF-DF40-80B4-43B710BF400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97C7A25-4757-A34A-B0C0-EA58F158E375}" type="pres">
      <dgm:prSet presAssocID="{24E8DE11-BFEA-9A48-8A76-D75530B9375C}" presName="Name8" presStyleCnt="0"/>
      <dgm:spPr/>
    </dgm:pt>
    <dgm:pt modelId="{6ED7506B-78DF-1D47-A029-23CE97DBEF3E}" type="pres">
      <dgm:prSet presAssocID="{24E8DE11-BFEA-9A48-8A76-D75530B9375C}" presName="level" presStyleLbl="node1" presStyleIdx="2" presStyleCnt="4">
        <dgm:presLayoutVars>
          <dgm:chMax val="1"/>
          <dgm:bulletEnabled val="1"/>
        </dgm:presLayoutVars>
      </dgm:prSet>
      <dgm:spPr/>
    </dgm:pt>
    <dgm:pt modelId="{D0F23402-2175-3447-8576-CED800B0F516}" type="pres">
      <dgm:prSet presAssocID="{24E8DE11-BFEA-9A48-8A76-D75530B9375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B5BEF0-6301-454F-A1DC-A55874C778B0}" type="pres">
      <dgm:prSet presAssocID="{826B8283-A34A-EC40-BAAE-B22DE9E7041A}" presName="Name8" presStyleCnt="0"/>
      <dgm:spPr/>
    </dgm:pt>
    <dgm:pt modelId="{4AE6E492-434F-7149-991E-D6BE6A4965C6}" type="pres">
      <dgm:prSet presAssocID="{826B8283-A34A-EC40-BAAE-B22DE9E7041A}" presName="level" presStyleLbl="node1" presStyleIdx="3" presStyleCnt="4">
        <dgm:presLayoutVars>
          <dgm:chMax val="1"/>
          <dgm:bulletEnabled val="1"/>
        </dgm:presLayoutVars>
      </dgm:prSet>
      <dgm:spPr/>
    </dgm:pt>
    <dgm:pt modelId="{67BE5B5E-7B3F-4349-B252-C78968179C80}" type="pres">
      <dgm:prSet presAssocID="{826B8283-A34A-EC40-BAAE-B22DE9E7041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D36802E-93BB-6A40-B6E8-8241AA541D9C}" type="presOf" srcId="{826B8283-A34A-EC40-BAAE-B22DE9E7041A}" destId="{67BE5B5E-7B3F-4349-B252-C78968179C80}" srcOrd="1" destOrd="0" presId="urn:microsoft.com/office/officeart/2005/8/layout/pyramid1"/>
    <dgm:cxn modelId="{E4AB4549-33C8-1644-862C-D42FB08FF843}" type="presOf" srcId="{B898BF5E-00EF-DF40-80B4-43B710BF4000}" destId="{A6EBECC1-4787-0640-8EDC-D7D67C67B934}" srcOrd="0" destOrd="0" presId="urn:microsoft.com/office/officeart/2005/8/layout/pyramid1"/>
    <dgm:cxn modelId="{ACE7DB62-4D1A-EB46-BC36-E636E40B4D28}" type="presOf" srcId="{B898BF5E-00EF-DF40-80B4-43B710BF4000}" destId="{7E335972-3EB5-6243-9922-B15710A21079}" srcOrd="1" destOrd="0" presId="urn:microsoft.com/office/officeart/2005/8/layout/pyramid1"/>
    <dgm:cxn modelId="{E7D6DE70-B815-9E40-AC13-1BDC2EFD6815}" type="presOf" srcId="{826B8283-A34A-EC40-BAAE-B22DE9E7041A}" destId="{4AE6E492-434F-7149-991E-D6BE6A4965C6}" srcOrd="0" destOrd="0" presId="urn:microsoft.com/office/officeart/2005/8/layout/pyramid1"/>
    <dgm:cxn modelId="{DA14F098-B6E0-9841-9B1F-F381693EA47B}" srcId="{D4AFFEA7-C508-264E-B4BA-6B9ADAC3FC1B}" destId="{B898BF5E-00EF-DF40-80B4-43B710BF4000}" srcOrd="1" destOrd="0" parTransId="{DC2DC9FF-0B54-C94F-904A-377FA62743A7}" sibTransId="{E8E372DF-2E46-2145-BDAA-2806F0590D59}"/>
    <dgm:cxn modelId="{76B9DBA5-F570-964A-BC4C-ECA50F7B7255}" type="presOf" srcId="{D4AFFEA7-C508-264E-B4BA-6B9ADAC3FC1B}" destId="{64061D84-45AA-6248-A542-B9266F9A2220}" srcOrd="0" destOrd="0" presId="urn:microsoft.com/office/officeart/2005/8/layout/pyramid1"/>
    <dgm:cxn modelId="{7AA571A9-56FA-B44E-BA3C-0C083548046E}" type="presOf" srcId="{BCEC76FA-E72E-F547-87FB-EC8CB87F96E6}" destId="{1C43F094-3CAB-B04F-A17D-6442C0CAC5C1}" srcOrd="0" destOrd="0" presId="urn:microsoft.com/office/officeart/2005/8/layout/pyramid1"/>
    <dgm:cxn modelId="{E9DA7FC1-FAAA-194B-9EF1-C8948EB2D4BA}" type="presOf" srcId="{24E8DE11-BFEA-9A48-8A76-D75530B9375C}" destId="{6ED7506B-78DF-1D47-A029-23CE97DBEF3E}" srcOrd="0" destOrd="0" presId="urn:microsoft.com/office/officeart/2005/8/layout/pyramid1"/>
    <dgm:cxn modelId="{971634C2-747C-8E41-A192-7BF44B18923B}" srcId="{D4AFFEA7-C508-264E-B4BA-6B9ADAC3FC1B}" destId="{24E8DE11-BFEA-9A48-8A76-D75530B9375C}" srcOrd="2" destOrd="0" parTransId="{46971AAE-EB95-614B-BC16-221C4D214360}" sibTransId="{44B1CAC2-0BC1-514E-AE03-0D36E9A08F72}"/>
    <dgm:cxn modelId="{00FD22C8-A276-304B-8318-19AA20186BEB}" type="presOf" srcId="{BCEC76FA-E72E-F547-87FB-EC8CB87F96E6}" destId="{FC2FD519-0989-544C-A333-5BD423089E4C}" srcOrd="1" destOrd="0" presId="urn:microsoft.com/office/officeart/2005/8/layout/pyramid1"/>
    <dgm:cxn modelId="{2C3D49D4-5892-1A42-8546-1BC69F2E61B2}" type="presOf" srcId="{24E8DE11-BFEA-9A48-8A76-D75530B9375C}" destId="{D0F23402-2175-3447-8576-CED800B0F516}" srcOrd="1" destOrd="0" presId="urn:microsoft.com/office/officeart/2005/8/layout/pyramid1"/>
    <dgm:cxn modelId="{D91048E4-AEB8-9147-8EAE-10DE67ABBFC1}" srcId="{D4AFFEA7-C508-264E-B4BA-6B9ADAC3FC1B}" destId="{826B8283-A34A-EC40-BAAE-B22DE9E7041A}" srcOrd="3" destOrd="0" parTransId="{0EF5114C-DA52-7B4F-83EA-6653116CB775}" sibTransId="{BF2675FB-05D2-9F4A-8F20-2DC17204C261}"/>
    <dgm:cxn modelId="{F8AC55E7-1947-6547-9DC2-CCBBB609A632}" srcId="{D4AFFEA7-C508-264E-B4BA-6B9ADAC3FC1B}" destId="{BCEC76FA-E72E-F547-87FB-EC8CB87F96E6}" srcOrd="0" destOrd="0" parTransId="{48125830-413E-644F-AFD6-3FF9058DD047}" sibTransId="{F0A9B289-467F-9E49-8B9B-5E081829CBB2}"/>
    <dgm:cxn modelId="{56A1FAD3-9E40-334C-8786-BC4827D9C3BF}" type="presParOf" srcId="{64061D84-45AA-6248-A542-B9266F9A2220}" destId="{B7C22C42-F158-9E43-BEFC-043E293C9A0D}" srcOrd="0" destOrd="0" presId="urn:microsoft.com/office/officeart/2005/8/layout/pyramid1"/>
    <dgm:cxn modelId="{011E2161-C0DC-EC46-BEDA-AE3B6535FCD2}" type="presParOf" srcId="{B7C22C42-F158-9E43-BEFC-043E293C9A0D}" destId="{1C43F094-3CAB-B04F-A17D-6442C0CAC5C1}" srcOrd="0" destOrd="0" presId="urn:microsoft.com/office/officeart/2005/8/layout/pyramid1"/>
    <dgm:cxn modelId="{F3C97416-59CD-224F-9852-A45E1E6D57E7}" type="presParOf" srcId="{B7C22C42-F158-9E43-BEFC-043E293C9A0D}" destId="{FC2FD519-0989-544C-A333-5BD423089E4C}" srcOrd="1" destOrd="0" presId="urn:microsoft.com/office/officeart/2005/8/layout/pyramid1"/>
    <dgm:cxn modelId="{7C919903-4E64-1B47-8339-7D70F9EE8774}" type="presParOf" srcId="{64061D84-45AA-6248-A542-B9266F9A2220}" destId="{15175963-5FFF-7D45-8546-90A93CFBAF7F}" srcOrd="1" destOrd="0" presId="urn:microsoft.com/office/officeart/2005/8/layout/pyramid1"/>
    <dgm:cxn modelId="{8D6A8E7B-3454-B54F-9A67-3217687A3ECA}" type="presParOf" srcId="{15175963-5FFF-7D45-8546-90A93CFBAF7F}" destId="{A6EBECC1-4787-0640-8EDC-D7D67C67B934}" srcOrd="0" destOrd="0" presId="urn:microsoft.com/office/officeart/2005/8/layout/pyramid1"/>
    <dgm:cxn modelId="{21745102-115B-A64C-AA13-5E0D9AA4528B}" type="presParOf" srcId="{15175963-5FFF-7D45-8546-90A93CFBAF7F}" destId="{7E335972-3EB5-6243-9922-B15710A21079}" srcOrd="1" destOrd="0" presId="urn:microsoft.com/office/officeart/2005/8/layout/pyramid1"/>
    <dgm:cxn modelId="{EC221C29-46DE-3940-A8A5-96C20A89674E}" type="presParOf" srcId="{64061D84-45AA-6248-A542-B9266F9A2220}" destId="{997C7A25-4757-A34A-B0C0-EA58F158E375}" srcOrd="2" destOrd="0" presId="urn:microsoft.com/office/officeart/2005/8/layout/pyramid1"/>
    <dgm:cxn modelId="{5276F77A-D179-FD42-8A40-1DD38CE8FB66}" type="presParOf" srcId="{997C7A25-4757-A34A-B0C0-EA58F158E375}" destId="{6ED7506B-78DF-1D47-A029-23CE97DBEF3E}" srcOrd="0" destOrd="0" presId="urn:microsoft.com/office/officeart/2005/8/layout/pyramid1"/>
    <dgm:cxn modelId="{A30DC2AE-C32D-144C-820E-DCCBB69E1B60}" type="presParOf" srcId="{997C7A25-4757-A34A-B0C0-EA58F158E375}" destId="{D0F23402-2175-3447-8576-CED800B0F516}" srcOrd="1" destOrd="0" presId="urn:microsoft.com/office/officeart/2005/8/layout/pyramid1"/>
    <dgm:cxn modelId="{D4E1A7AF-8459-AB4F-9785-2EDFD59BB7F8}" type="presParOf" srcId="{64061D84-45AA-6248-A542-B9266F9A2220}" destId="{22B5BEF0-6301-454F-A1DC-A55874C778B0}" srcOrd="3" destOrd="0" presId="urn:microsoft.com/office/officeart/2005/8/layout/pyramid1"/>
    <dgm:cxn modelId="{32E8D8C9-6CC5-8443-8571-965087F0C3B8}" type="presParOf" srcId="{22B5BEF0-6301-454F-A1DC-A55874C778B0}" destId="{4AE6E492-434F-7149-991E-D6BE6A4965C6}" srcOrd="0" destOrd="0" presId="urn:microsoft.com/office/officeart/2005/8/layout/pyramid1"/>
    <dgm:cxn modelId="{2C825497-9AAF-5043-9EA0-1FB9983DCED4}" type="presParOf" srcId="{22B5BEF0-6301-454F-A1DC-A55874C778B0}" destId="{67BE5B5E-7B3F-4349-B252-C78968179C8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ED6039-6403-4819-8B03-516A954F98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759B88D-C29E-49AE-8628-DAC1E7442BC3}">
      <dgm:prSet custT="1"/>
      <dgm:spPr/>
      <dgm:t>
        <a:bodyPr/>
        <a:lstStyle/>
        <a:p>
          <a:r>
            <a:rPr lang="en-DK" sz="1200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Primary:</a:t>
          </a:r>
          <a:r>
            <a:rPr lang="en-DK" sz="1200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 online survey targeting senior business professionals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1E2637-9F6C-4A73-A3FD-FCF1898BA0C8}" type="parTrans" cxnId="{0ABC2152-7EDE-4B14-BBCA-AAE66C72DAF6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EFA7AD4-DE62-4150-9553-8C84EE283310}" type="sibTrans" cxnId="{0ABC2152-7EDE-4B14-BBCA-AAE66C72DAF6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732E4C-0BE2-4142-868D-6062EC5150F2}">
      <dgm:prSet custT="1"/>
      <dgm:spPr/>
      <dgm:t>
        <a:bodyPr/>
        <a:lstStyle/>
        <a:p>
          <a:r>
            <a:rPr lang="en-DK" sz="1200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Survey Design:</a:t>
          </a:r>
          <a:r>
            <a:rPr lang="en-DK" sz="1200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DK" sz="1200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based on literature</a:t>
          </a:r>
          <a:r>
            <a:rPr lang="en-DK" sz="1200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; 5-point Likert + open-ended questions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1B79F1-9187-4C6F-803F-3658D78F3D38}" type="parTrans" cxnId="{78AAD4B6-FE12-441F-A5A8-ABACCD2044FE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16852D-6F3C-4888-8808-EAF211E1D58A}" type="sibTrans" cxnId="{78AAD4B6-FE12-441F-A5A8-ABACCD2044FE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F61C37-2496-4AC4-AA25-C66C99A8ADF1}">
      <dgm:prSet custT="1"/>
      <dgm:spPr/>
      <dgm:t>
        <a:bodyPr/>
        <a:lstStyle/>
        <a:p>
          <a:r>
            <a:rPr lang="en-DK" sz="1200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Method:</a:t>
          </a:r>
          <a:r>
            <a:rPr lang="en-DK" sz="1200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 Microsoft Forms - secure, accessible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EF6313-BBB2-4CBB-A311-DF127CE45F6C}" type="parTrans" cxnId="{33981540-E419-42A0-AF17-872AB362E03B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0839A1-3E0F-42DF-823D-8082C18FE627}" type="sibTrans" cxnId="{33981540-E419-42A0-AF17-872AB362E03B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0E0AAB-FB4B-42A4-B45A-2BECBA25A568}">
      <dgm:prSet custT="1"/>
      <dgm:spPr/>
      <dgm:t>
        <a:bodyPr/>
        <a:lstStyle/>
        <a:p>
          <a:r>
            <a:rPr lang="en-DK" sz="1200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Validation:</a:t>
          </a:r>
          <a:r>
            <a:rPr lang="en-DK" sz="1200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 Pilot tested (industry expert + supervisor); readability Grade 11 (</a:t>
          </a:r>
          <a:r>
            <a:rPr lang="en-GB" sz="12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Radhakrishna, 2007)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9E3B9C-D1B8-4DAB-B762-75B8D9309818}" type="parTrans" cxnId="{03DDAD41-4654-4B77-8C0D-6145F936FA0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6909D5-D7CB-49E0-8540-6FDE5BD8C0BD}" type="sibTrans" cxnId="{03DDAD41-4654-4B77-8C0D-6145F936FA0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A7992C-5571-4E25-9D81-DF12D1950C25}">
      <dgm:prSet custT="1"/>
      <dgm:spPr/>
      <dgm:t>
        <a:bodyPr/>
        <a:lstStyle/>
        <a:p>
          <a:r>
            <a:rPr lang="en-DK" sz="1200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Distribution:</a:t>
          </a:r>
          <a:r>
            <a:rPr lang="en-DK" sz="1200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 LinkedIn, emails, corporate forms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858B37-68D9-4CC8-B90D-7709539CB5F3}" type="parTrans" cxnId="{00A100BE-0A40-44A8-BF3F-55FE35831D7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B366CA-E5B4-43E9-AF53-D0EF654CD3BF}" type="sibTrans" cxnId="{00A100BE-0A40-44A8-BF3F-55FE35831D7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2E0FB6-6258-4FB0-81FD-5F1F0ED4FB13}" type="pres">
      <dgm:prSet presAssocID="{45ED6039-6403-4819-8B03-516A954F9865}" presName="root" presStyleCnt="0">
        <dgm:presLayoutVars>
          <dgm:dir/>
          <dgm:resizeHandles val="exact"/>
        </dgm:presLayoutVars>
      </dgm:prSet>
      <dgm:spPr/>
    </dgm:pt>
    <dgm:pt modelId="{FBBC13A0-B62D-4C4F-9801-1DBFEA80C28B}" type="pres">
      <dgm:prSet presAssocID="{2759B88D-C29E-49AE-8628-DAC1E7442BC3}" presName="compNode" presStyleCnt="0"/>
      <dgm:spPr/>
    </dgm:pt>
    <dgm:pt modelId="{3F094280-174E-4C89-9E95-DC7D0559BD90}" type="pres">
      <dgm:prSet presAssocID="{2759B88D-C29E-49AE-8628-DAC1E7442BC3}" presName="bgRect" presStyleLbl="bgShp" presStyleIdx="0" presStyleCnt="5"/>
      <dgm:spPr/>
    </dgm:pt>
    <dgm:pt modelId="{8EE36F2F-2093-4104-A5E3-BBD946DF5D30}" type="pres">
      <dgm:prSet presAssocID="{2759B88D-C29E-49AE-8628-DAC1E7442BC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B3A3441-2920-4D86-A164-A92B321199B2}" type="pres">
      <dgm:prSet presAssocID="{2759B88D-C29E-49AE-8628-DAC1E7442BC3}" presName="spaceRect" presStyleCnt="0"/>
      <dgm:spPr/>
    </dgm:pt>
    <dgm:pt modelId="{31168DDA-9748-4EC6-8B80-E131F66FE516}" type="pres">
      <dgm:prSet presAssocID="{2759B88D-C29E-49AE-8628-DAC1E7442BC3}" presName="parTx" presStyleLbl="revTx" presStyleIdx="0" presStyleCnt="5">
        <dgm:presLayoutVars>
          <dgm:chMax val="0"/>
          <dgm:chPref val="0"/>
        </dgm:presLayoutVars>
      </dgm:prSet>
      <dgm:spPr/>
    </dgm:pt>
    <dgm:pt modelId="{4599C107-2E79-4E42-842B-25059A12FDEE}" type="pres">
      <dgm:prSet presAssocID="{4EFA7AD4-DE62-4150-9553-8C84EE283310}" presName="sibTrans" presStyleCnt="0"/>
      <dgm:spPr/>
    </dgm:pt>
    <dgm:pt modelId="{1A9804C9-1679-4CDE-9F9D-9FC50F0D9FF3}" type="pres">
      <dgm:prSet presAssocID="{4A732E4C-0BE2-4142-868D-6062EC5150F2}" presName="compNode" presStyleCnt="0"/>
      <dgm:spPr/>
    </dgm:pt>
    <dgm:pt modelId="{C5A2DE5D-3B47-4634-BDE1-E63C2C8A447D}" type="pres">
      <dgm:prSet presAssocID="{4A732E4C-0BE2-4142-868D-6062EC5150F2}" presName="bgRect" presStyleLbl="bgShp" presStyleIdx="1" presStyleCnt="5"/>
      <dgm:spPr>
        <a:solidFill>
          <a:schemeClr val="accent6">
            <a:lumMod val="75000"/>
          </a:schemeClr>
        </a:solidFill>
      </dgm:spPr>
    </dgm:pt>
    <dgm:pt modelId="{48F4BF18-98BD-4506-801E-A13A0C32E066}" type="pres">
      <dgm:prSet presAssocID="{4A732E4C-0BE2-4142-868D-6062EC5150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39063AD-EBD6-4B1C-8C5B-1553F9F1FB14}" type="pres">
      <dgm:prSet presAssocID="{4A732E4C-0BE2-4142-868D-6062EC5150F2}" presName="spaceRect" presStyleCnt="0"/>
      <dgm:spPr/>
    </dgm:pt>
    <dgm:pt modelId="{074110A8-C9ED-48E8-A68C-9BA2360D2EAE}" type="pres">
      <dgm:prSet presAssocID="{4A732E4C-0BE2-4142-868D-6062EC5150F2}" presName="parTx" presStyleLbl="revTx" presStyleIdx="1" presStyleCnt="5">
        <dgm:presLayoutVars>
          <dgm:chMax val="0"/>
          <dgm:chPref val="0"/>
        </dgm:presLayoutVars>
      </dgm:prSet>
      <dgm:spPr/>
    </dgm:pt>
    <dgm:pt modelId="{66B8A001-BB66-4491-93A6-E0A0B599F91F}" type="pres">
      <dgm:prSet presAssocID="{4416852D-6F3C-4888-8808-EAF211E1D58A}" presName="sibTrans" presStyleCnt="0"/>
      <dgm:spPr/>
    </dgm:pt>
    <dgm:pt modelId="{D729277E-9ECD-4A4C-A669-F10991C4A398}" type="pres">
      <dgm:prSet presAssocID="{9CF61C37-2496-4AC4-AA25-C66C99A8ADF1}" presName="compNode" presStyleCnt="0"/>
      <dgm:spPr/>
    </dgm:pt>
    <dgm:pt modelId="{752DC49B-7481-4B53-BE46-3FFFE9368B12}" type="pres">
      <dgm:prSet presAssocID="{9CF61C37-2496-4AC4-AA25-C66C99A8ADF1}" presName="bgRect" presStyleLbl="bgShp" presStyleIdx="2" presStyleCnt="5"/>
      <dgm:spPr/>
    </dgm:pt>
    <dgm:pt modelId="{BEE58B34-1947-49A2-B46B-0E3398B7C4BD}" type="pres">
      <dgm:prSet presAssocID="{9CF61C37-2496-4AC4-AA25-C66C99A8AD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EFCA28C-B93D-445C-9CEC-68DE6E6EE1CD}" type="pres">
      <dgm:prSet presAssocID="{9CF61C37-2496-4AC4-AA25-C66C99A8ADF1}" presName="spaceRect" presStyleCnt="0"/>
      <dgm:spPr/>
    </dgm:pt>
    <dgm:pt modelId="{8B4997B4-2258-443A-9CDE-84FA9CBCD066}" type="pres">
      <dgm:prSet presAssocID="{9CF61C37-2496-4AC4-AA25-C66C99A8ADF1}" presName="parTx" presStyleLbl="revTx" presStyleIdx="2" presStyleCnt="5">
        <dgm:presLayoutVars>
          <dgm:chMax val="0"/>
          <dgm:chPref val="0"/>
        </dgm:presLayoutVars>
      </dgm:prSet>
      <dgm:spPr/>
    </dgm:pt>
    <dgm:pt modelId="{7D5B1F6D-D669-4F5E-8201-39AAE71B746F}" type="pres">
      <dgm:prSet presAssocID="{150839A1-3E0F-42DF-823D-8082C18FE627}" presName="sibTrans" presStyleCnt="0"/>
      <dgm:spPr/>
    </dgm:pt>
    <dgm:pt modelId="{209A8EB5-C2C3-447D-B955-75E58E74A315}" type="pres">
      <dgm:prSet presAssocID="{3B0E0AAB-FB4B-42A4-B45A-2BECBA25A568}" presName="compNode" presStyleCnt="0"/>
      <dgm:spPr/>
    </dgm:pt>
    <dgm:pt modelId="{A7B07D70-2CE2-4D1E-A585-3D577FCFE922}" type="pres">
      <dgm:prSet presAssocID="{3B0E0AAB-FB4B-42A4-B45A-2BECBA25A568}" presName="bgRect" presStyleLbl="bgShp" presStyleIdx="3" presStyleCnt="5"/>
      <dgm:spPr>
        <a:solidFill>
          <a:schemeClr val="accent5">
            <a:lumMod val="60000"/>
            <a:lumOff val="40000"/>
          </a:schemeClr>
        </a:solidFill>
      </dgm:spPr>
    </dgm:pt>
    <dgm:pt modelId="{93174B52-1A31-4922-BA70-E14586336219}" type="pres">
      <dgm:prSet presAssocID="{3B0E0AAB-FB4B-42A4-B45A-2BECBA25A56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D860B330-C07D-4864-9033-D43F51AE1C95}" type="pres">
      <dgm:prSet presAssocID="{3B0E0AAB-FB4B-42A4-B45A-2BECBA25A568}" presName="spaceRect" presStyleCnt="0"/>
      <dgm:spPr/>
    </dgm:pt>
    <dgm:pt modelId="{FD87F929-28C7-4D04-B71F-EC94E4878036}" type="pres">
      <dgm:prSet presAssocID="{3B0E0AAB-FB4B-42A4-B45A-2BECBA25A568}" presName="parTx" presStyleLbl="revTx" presStyleIdx="3" presStyleCnt="5">
        <dgm:presLayoutVars>
          <dgm:chMax val="0"/>
          <dgm:chPref val="0"/>
        </dgm:presLayoutVars>
      </dgm:prSet>
      <dgm:spPr/>
    </dgm:pt>
    <dgm:pt modelId="{951F260E-68FE-4BCC-9620-931DE351EC99}" type="pres">
      <dgm:prSet presAssocID="{C86909D5-D7CB-49E0-8540-6FDE5BD8C0BD}" presName="sibTrans" presStyleCnt="0"/>
      <dgm:spPr/>
    </dgm:pt>
    <dgm:pt modelId="{948DBB78-E959-42AC-868C-DD0C0DC11CC4}" type="pres">
      <dgm:prSet presAssocID="{7FA7992C-5571-4E25-9D81-DF12D1950C25}" presName="compNode" presStyleCnt="0"/>
      <dgm:spPr/>
    </dgm:pt>
    <dgm:pt modelId="{DCCB010E-76DD-400D-B4EB-5FD3FDC8C414}" type="pres">
      <dgm:prSet presAssocID="{7FA7992C-5571-4E25-9D81-DF12D1950C25}" presName="bgRect" presStyleLbl="bgShp" presStyleIdx="4" presStyleCnt="5"/>
      <dgm:spPr/>
    </dgm:pt>
    <dgm:pt modelId="{FB7F7AF0-8A84-48A8-89BF-478431C664BB}" type="pres">
      <dgm:prSet presAssocID="{7FA7992C-5571-4E25-9D81-DF12D1950C2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640785AC-6CBD-4B01-8775-1264338EDAFB}" type="pres">
      <dgm:prSet presAssocID="{7FA7992C-5571-4E25-9D81-DF12D1950C25}" presName="spaceRect" presStyleCnt="0"/>
      <dgm:spPr/>
    </dgm:pt>
    <dgm:pt modelId="{2C30F9E2-3DD5-4CEE-B6A2-6F7781B82390}" type="pres">
      <dgm:prSet presAssocID="{7FA7992C-5571-4E25-9D81-DF12D1950C2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D9ECB0A-4DD3-497D-B9B4-BD371A5D4813}" type="presOf" srcId="{7FA7992C-5571-4E25-9D81-DF12D1950C25}" destId="{2C30F9E2-3DD5-4CEE-B6A2-6F7781B82390}" srcOrd="0" destOrd="0" presId="urn:microsoft.com/office/officeart/2018/2/layout/IconVerticalSolidList"/>
    <dgm:cxn modelId="{1382403D-71EA-4FC3-90AD-657F9C4D1F1F}" type="presOf" srcId="{9CF61C37-2496-4AC4-AA25-C66C99A8ADF1}" destId="{8B4997B4-2258-443A-9CDE-84FA9CBCD066}" srcOrd="0" destOrd="0" presId="urn:microsoft.com/office/officeart/2018/2/layout/IconVerticalSolidList"/>
    <dgm:cxn modelId="{33981540-E419-42A0-AF17-872AB362E03B}" srcId="{45ED6039-6403-4819-8B03-516A954F9865}" destId="{9CF61C37-2496-4AC4-AA25-C66C99A8ADF1}" srcOrd="2" destOrd="0" parTransId="{0EEF6313-BBB2-4CBB-A311-DF127CE45F6C}" sibTransId="{150839A1-3E0F-42DF-823D-8082C18FE627}"/>
    <dgm:cxn modelId="{03DDAD41-4654-4B77-8C0D-6145F936FA03}" srcId="{45ED6039-6403-4819-8B03-516A954F9865}" destId="{3B0E0AAB-FB4B-42A4-B45A-2BECBA25A568}" srcOrd="3" destOrd="0" parTransId="{989E3B9C-D1B8-4DAB-B762-75B8D9309818}" sibTransId="{C86909D5-D7CB-49E0-8540-6FDE5BD8C0BD}"/>
    <dgm:cxn modelId="{0B23404F-E416-4C9C-95B5-4659AB04A4B7}" type="presOf" srcId="{2759B88D-C29E-49AE-8628-DAC1E7442BC3}" destId="{31168DDA-9748-4EC6-8B80-E131F66FE516}" srcOrd="0" destOrd="0" presId="urn:microsoft.com/office/officeart/2018/2/layout/IconVerticalSolidList"/>
    <dgm:cxn modelId="{0ABC2152-7EDE-4B14-BBCA-AAE66C72DAF6}" srcId="{45ED6039-6403-4819-8B03-516A954F9865}" destId="{2759B88D-C29E-49AE-8628-DAC1E7442BC3}" srcOrd="0" destOrd="0" parTransId="{6A1E2637-9F6C-4A73-A3FD-FCF1898BA0C8}" sibTransId="{4EFA7AD4-DE62-4150-9553-8C84EE283310}"/>
    <dgm:cxn modelId="{33EFC457-1F25-4B50-8A7F-9C060D8005E6}" type="presOf" srcId="{4A732E4C-0BE2-4142-868D-6062EC5150F2}" destId="{074110A8-C9ED-48E8-A68C-9BA2360D2EAE}" srcOrd="0" destOrd="0" presId="urn:microsoft.com/office/officeart/2018/2/layout/IconVerticalSolidList"/>
    <dgm:cxn modelId="{312B9264-ED8B-4ABA-825E-720CE6AAD4EA}" type="presOf" srcId="{45ED6039-6403-4819-8B03-516A954F9865}" destId="{002E0FB6-6258-4FB0-81FD-5F1F0ED4FB13}" srcOrd="0" destOrd="0" presId="urn:microsoft.com/office/officeart/2018/2/layout/IconVerticalSolidList"/>
    <dgm:cxn modelId="{78AAD4B6-FE12-441F-A5A8-ABACCD2044FE}" srcId="{45ED6039-6403-4819-8B03-516A954F9865}" destId="{4A732E4C-0BE2-4142-868D-6062EC5150F2}" srcOrd="1" destOrd="0" parTransId="{D71B79F1-9187-4C6F-803F-3658D78F3D38}" sibTransId="{4416852D-6F3C-4888-8808-EAF211E1D58A}"/>
    <dgm:cxn modelId="{00A100BE-0A40-44A8-BF3F-55FE35831D71}" srcId="{45ED6039-6403-4819-8B03-516A954F9865}" destId="{7FA7992C-5571-4E25-9D81-DF12D1950C25}" srcOrd="4" destOrd="0" parTransId="{95858B37-68D9-4CC8-B90D-7709539CB5F3}" sibTransId="{25B366CA-E5B4-43E9-AF53-D0EF654CD3BF}"/>
    <dgm:cxn modelId="{0519FEEB-6C37-42F1-9D3A-78A435FD90B1}" type="presOf" srcId="{3B0E0AAB-FB4B-42A4-B45A-2BECBA25A568}" destId="{FD87F929-28C7-4D04-B71F-EC94E4878036}" srcOrd="0" destOrd="0" presId="urn:microsoft.com/office/officeart/2018/2/layout/IconVerticalSolidList"/>
    <dgm:cxn modelId="{FDAF1D03-5A6A-4C9D-BED7-FCD7CB162221}" type="presParOf" srcId="{002E0FB6-6258-4FB0-81FD-5F1F0ED4FB13}" destId="{FBBC13A0-B62D-4C4F-9801-1DBFEA80C28B}" srcOrd="0" destOrd="0" presId="urn:microsoft.com/office/officeart/2018/2/layout/IconVerticalSolidList"/>
    <dgm:cxn modelId="{B02E4BFC-9531-4C39-B925-C32DEABBB459}" type="presParOf" srcId="{FBBC13A0-B62D-4C4F-9801-1DBFEA80C28B}" destId="{3F094280-174E-4C89-9E95-DC7D0559BD90}" srcOrd="0" destOrd="0" presId="urn:microsoft.com/office/officeart/2018/2/layout/IconVerticalSolidList"/>
    <dgm:cxn modelId="{ACE863DC-F416-4038-BA3C-C978A4471F26}" type="presParOf" srcId="{FBBC13A0-B62D-4C4F-9801-1DBFEA80C28B}" destId="{8EE36F2F-2093-4104-A5E3-BBD946DF5D30}" srcOrd="1" destOrd="0" presId="urn:microsoft.com/office/officeart/2018/2/layout/IconVerticalSolidList"/>
    <dgm:cxn modelId="{BC30ACF3-F0FB-4927-A576-6D444AFBED33}" type="presParOf" srcId="{FBBC13A0-B62D-4C4F-9801-1DBFEA80C28B}" destId="{0B3A3441-2920-4D86-A164-A92B321199B2}" srcOrd="2" destOrd="0" presId="urn:microsoft.com/office/officeart/2018/2/layout/IconVerticalSolidList"/>
    <dgm:cxn modelId="{D74FD238-2FB8-4F21-9031-2BF41C586F1A}" type="presParOf" srcId="{FBBC13A0-B62D-4C4F-9801-1DBFEA80C28B}" destId="{31168DDA-9748-4EC6-8B80-E131F66FE516}" srcOrd="3" destOrd="0" presId="urn:microsoft.com/office/officeart/2018/2/layout/IconVerticalSolidList"/>
    <dgm:cxn modelId="{C3D49F01-5E5A-4760-8801-FC971FF37D6E}" type="presParOf" srcId="{002E0FB6-6258-4FB0-81FD-5F1F0ED4FB13}" destId="{4599C107-2E79-4E42-842B-25059A12FDEE}" srcOrd="1" destOrd="0" presId="urn:microsoft.com/office/officeart/2018/2/layout/IconVerticalSolidList"/>
    <dgm:cxn modelId="{61F53963-11CB-46BB-B2ED-A991143A70C9}" type="presParOf" srcId="{002E0FB6-6258-4FB0-81FD-5F1F0ED4FB13}" destId="{1A9804C9-1679-4CDE-9F9D-9FC50F0D9FF3}" srcOrd="2" destOrd="0" presId="urn:microsoft.com/office/officeart/2018/2/layout/IconVerticalSolidList"/>
    <dgm:cxn modelId="{57E059BD-16E5-4C9B-8E53-B57C084B3A28}" type="presParOf" srcId="{1A9804C9-1679-4CDE-9F9D-9FC50F0D9FF3}" destId="{C5A2DE5D-3B47-4634-BDE1-E63C2C8A447D}" srcOrd="0" destOrd="0" presId="urn:microsoft.com/office/officeart/2018/2/layout/IconVerticalSolidList"/>
    <dgm:cxn modelId="{2ECEF256-D589-4A72-A2FC-7E6F000C9FB2}" type="presParOf" srcId="{1A9804C9-1679-4CDE-9F9D-9FC50F0D9FF3}" destId="{48F4BF18-98BD-4506-801E-A13A0C32E066}" srcOrd="1" destOrd="0" presId="urn:microsoft.com/office/officeart/2018/2/layout/IconVerticalSolidList"/>
    <dgm:cxn modelId="{4E683D94-04BC-48FF-A5E4-3248E39468D0}" type="presParOf" srcId="{1A9804C9-1679-4CDE-9F9D-9FC50F0D9FF3}" destId="{F39063AD-EBD6-4B1C-8C5B-1553F9F1FB14}" srcOrd="2" destOrd="0" presId="urn:microsoft.com/office/officeart/2018/2/layout/IconVerticalSolidList"/>
    <dgm:cxn modelId="{5D3A345C-9BA7-4CDC-9729-393554F63D9A}" type="presParOf" srcId="{1A9804C9-1679-4CDE-9F9D-9FC50F0D9FF3}" destId="{074110A8-C9ED-48E8-A68C-9BA2360D2EAE}" srcOrd="3" destOrd="0" presId="urn:microsoft.com/office/officeart/2018/2/layout/IconVerticalSolidList"/>
    <dgm:cxn modelId="{33995465-D7B1-45F9-A9B8-2FF412D4BB98}" type="presParOf" srcId="{002E0FB6-6258-4FB0-81FD-5F1F0ED4FB13}" destId="{66B8A001-BB66-4491-93A6-E0A0B599F91F}" srcOrd="3" destOrd="0" presId="urn:microsoft.com/office/officeart/2018/2/layout/IconVerticalSolidList"/>
    <dgm:cxn modelId="{7B7A8323-199F-468C-9FFB-390A2EC8EE08}" type="presParOf" srcId="{002E0FB6-6258-4FB0-81FD-5F1F0ED4FB13}" destId="{D729277E-9ECD-4A4C-A669-F10991C4A398}" srcOrd="4" destOrd="0" presId="urn:microsoft.com/office/officeart/2018/2/layout/IconVerticalSolidList"/>
    <dgm:cxn modelId="{A14A133F-9FD8-4454-BA82-587CDFAE33E2}" type="presParOf" srcId="{D729277E-9ECD-4A4C-A669-F10991C4A398}" destId="{752DC49B-7481-4B53-BE46-3FFFE9368B12}" srcOrd="0" destOrd="0" presId="urn:microsoft.com/office/officeart/2018/2/layout/IconVerticalSolidList"/>
    <dgm:cxn modelId="{0BA2A59F-33F2-4A48-9975-CE5CB22A8E19}" type="presParOf" srcId="{D729277E-9ECD-4A4C-A669-F10991C4A398}" destId="{BEE58B34-1947-49A2-B46B-0E3398B7C4BD}" srcOrd="1" destOrd="0" presId="urn:microsoft.com/office/officeart/2018/2/layout/IconVerticalSolidList"/>
    <dgm:cxn modelId="{62B1F436-2CA6-4E88-BF1F-134414D7E539}" type="presParOf" srcId="{D729277E-9ECD-4A4C-A669-F10991C4A398}" destId="{BEFCA28C-B93D-445C-9CEC-68DE6E6EE1CD}" srcOrd="2" destOrd="0" presId="urn:microsoft.com/office/officeart/2018/2/layout/IconVerticalSolidList"/>
    <dgm:cxn modelId="{4987224D-1BB5-4A6A-B84D-0FDCDF3E9337}" type="presParOf" srcId="{D729277E-9ECD-4A4C-A669-F10991C4A398}" destId="{8B4997B4-2258-443A-9CDE-84FA9CBCD066}" srcOrd="3" destOrd="0" presId="urn:microsoft.com/office/officeart/2018/2/layout/IconVerticalSolidList"/>
    <dgm:cxn modelId="{A599E8F3-5F47-4071-8277-413072B290DD}" type="presParOf" srcId="{002E0FB6-6258-4FB0-81FD-5F1F0ED4FB13}" destId="{7D5B1F6D-D669-4F5E-8201-39AAE71B746F}" srcOrd="5" destOrd="0" presId="urn:microsoft.com/office/officeart/2018/2/layout/IconVerticalSolidList"/>
    <dgm:cxn modelId="{6276E352-7EC1-4541-93C5-56CF4103E3EC}" type="presParOf" srcId="{002E0FB6-6258-4FB0-81FD-5F1F0ED4FB13}" destId="{209A8EB5-C2C3-447D-B955-75E58E74A315}" srcOrd="6" destOrd="0" presId="urn:microsoft.com/office/officeart/2018/2/layout/IconVerticalSolidList"/>
    <dgm:cxn modelId="{9D78CE36-6D23-4983-B15F-6DE96E6D6827}" type="presParOf" srcId="{209A8EB5-C2C3-447D-B955-75E58E74A315}" destId="{A7B07D70-2CE2-4D1E-A585-3D577FCFE922}" srcOrd="0" destOrd="0" presId="urn:microsoft.com/office/officeart/2018/2/layout/IconVerticalSolidList"/>
    <dgm:cxn modelId="{D38B8428-7EAE-43E3-A187-13CC61B1AE0E}" type="presParOf" srcId="{209A8EB5-C2C3-447D-B955-75E58E74A315}" destId="{93174B52-1A31-4922-BA70-E14586336219}" srcOrd="1" destOrd="0" presId="urn:microsoft.com/office/officeart/2018/2/layout/IconVerticalSolidList"/>
    <dgm:cxn modelId="{0EDBE682-9F46-4A4F-A8A7-1A4D9554014F}" type="presParOf" srcId="{209A8EB5-C2C3-447D-B955-75E58E74A315}" destId="{D860B330-C07D-4864-9033-D43F51AE1C95}" srcOrd="2" destOrd="0" presId="urn:microsoft.com/office/officeart/2018/2/layout/IconVerticalSolidList"/>
    <dgm:cxn modelId="{F6B40349-9994-4BE5-B175-E0734497AE7F}" type="presParOf" srcId="{209A8EB5-C2C3-447D-B955-75E58E74A315}" destId="{FD87F929-28C7-4D04-B71F-EC94E4878036}" srcOrd="3" destOrd="0" presId="urn:microsoft.com/office/officeart/2018/2/layout/IconVerticalSolidList"/>
    <dgm:cxn modelId="{46924A25-164D-4AF4-B450-712F7E869780}" type="presParOf" srcId="{002E0FB6-6258-4FB0-81FD-5F1F0ED4FB13}" destId="{951F260E-68FE-4BCC-9620-931DE351EC99}" srcOrd="7" destOrd="0" presId="urn:microsoft.com/office/officeart/2018/2/layout/IconVerticalSolidList"/>
    <dgm:cxn modelId="{4AD1E5C7-8271-4A7E-A4F4-D1B4D7E623BB}" type="presParOf" srcId="{002E0FB6-6258-4FB0-81FD-5F1F0ED4FB13}" destId="{948DBB78-E959-42AC-868C-DD0C0DC11CC4}" srcOrd="8" destOrd="0" presId="urn:microsoft.com/office/officeart/2018/2/layout/IconVerticalSolidList"/>
    <dgm:cxn modelId="{8EA302C2-0B1C-46AA-A71E-DA4F84065CAB}" type="presParOf" srcId="{948DBB78-E959-42AC-868C-DD0C0DC11CC4}" destId="{DCCB010E-76DD-400D-B4EB-5FD3FDC8C414}" srcOrd="0" destOrd="0" presId="urn:microsoft.com/office/officeart/2018/2/layout/IconVerticalSolidList"/>
    <dgm:cxn modelId="{89A3B491-CE6A-4B21-8E71-BFFDBB5E1CDE}" type="presParOf" srcId="{948DBB78-E959-42AC-868C-DD0C0DC11CC4}" destId="{FB7F7AF0-8A84-48A8-89BF-478431C664BB}" srcOrd="1" destOrd="0" presId="urn:microsoft.com/office/officeart/2018/2/layout/IconVerticalSolidList"/>
    <dgm:cxn modelId="{F1764D7B-9CB4-4637-9415-5A393322E33F}" type="presParOf" srcId="{948DBB78-E959-42AC-868C-DD0C0DC11CC4}" destId="{640785AC-6CBD-4B01-8775-1264338EDAFB}" srcOrd="2" destOrd="0" presId="urn:microsoft.com/office/officeart/2018/2/layout/IconVerticalSolidList"/>
    <dgm:cxn modelId="{0EEEE672-86DA-4C3F-BE8E-C7BBB2C49996}" type="presParOf" srcId="{948DBB78-E959-42AC-868C-DD0C0DC11CC4}" destId="{2C30F9E2-3DD5-4CEE-B6A2-6F7781B823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3F094-3CAB-B04F-A17D-6442C0CAC5C1}">
      <dsp:nvSpPr>
        <dsp:cNvPr id="0" name=""/>
        <dsp:cNvSpPr/>
      </dsp:nvSpPr>
      <dsp:spPr>
        <a:xfrm>
          <a:off x="2393231" y="0"/>
          <a:ext cx="1595487" cy="1317172"/>
        </a:xfrm>
        <a:prstGeom prst="trapezoid">
          <a:avLst>
            <a:gd name="adj" fmla="val 60565"/>
          </a:avLst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Top 5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Partners</a:t>
          </a:r>
        </a:p>
      </dsp:txBody>
      <dsp:txXfrm>
        <a:off x="2393231" y="0"/>
        <a:ext cx="1595487" cy="1317172"/>
      </dsp:txXfrm>
    </dsp:sp>
    <dsp:sp modelId="{A6EBECC1-4787-0640-8EDC-D7D67C67B934}">
      <dsp:nvSpPr>
        <dsp:cNvPr id="0" name=""/>
        <dsp:cNvSpPr/>
      </dsp:nvSpPr>
      <dsp:spPr>
        <a:xfrm>
          <a:off x="1595487" y="1317172"/>
          <a:ext cx="3190975" cy="1317172"/>
        </a:xfrm>
        <a:prstGeom prst="trapezoid">
          <a:avLst>
            <a:gd name="adj" fmla="val 60565"/>
          </a:avLst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Limited Primary Input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﻿•  3 contextual responses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﻿•  No survey response</a:t>
          </a:r>
        </a:p>
      </dsp:txBody>
      <dsp:txXfrm>
        <a:off x="2153908" y="1317172"/>
        <a:ext cx="2074134" cy="1317172"/>
      </dsp:txXfrm>
    </dsp:sp>
    <dsp:sp modelId="{6ED7506B-78DF-1D47-A029-23CE97DBEF3E}">
      <dsp:nvSpPr>
        <dsp:cNvPr id="0" name=""/>
        <dsp:cNvSpPr/>
      </dsp:nvSpPr>
      <dsp:spPr>
        <a:xfrm>
          <a:off x="797743" y="2634344"/>
          <a:ext cx="4786463" cy="1317172"/>
        </a:xfrm>
        <a:prstGeom prst="trapezoid">
          <a:avLst>
            <a:gd name="adj" fmla="val 60565"/>
          </a:avLst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Analytical Frameworks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• Partner Evaluation Framework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﻿•  Partner Scorecard •  ﻿SAF  ﻿•  SWOT</a:t>
          </a:r>
        </a:p>
      </dsp:txBody>
      <dsp:txXfrm>
        <a:off x="1635374" y="2634344"/>
        <a:ext cx="3111201" cy="1317172"/>
      </dsp:txXfrm>
    </dsp:sp>
    <dsp:sp modelId="{4AE6E492-434F-7149-991E-D6BE6A4965C6}">
      <dsp:nvSpPr>
        <dsp:cNvPr id="0" name=""/>
        <dsp:cNvSpPr/>
      </dsp:nvSpPr>
      <dsp:spPr>
        <a:xfrm>
          <a:off x="0" y="3951516"/>
          <a:ext cx="6381950" cy="1317172"/>
        </a:xfrm>
        <a:prstGeom prst="trapezoid">
          <a:avLst>
            <a:gd name="adj" fmla="val 60565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Secondary Data Sources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• PharmaCompass  • EudraGMP 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• Company Websites, Reports  • Literature</a:t>
          </a:r>
        </a:p>
      </dsp:txBody>
      <dsp:txXfrm>
        <a:off x="1116841" y="3951516"/>
        <a:ext cx="4148268" cy="13171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94280-174E-4C89-9E95-DC7D0559BD90}">
      <dsp:nvSpPr>
        <dsp:cNvPr id="0" name=""/>
        <dsp:cNvSpPr/>
      </dsp:nvSpPr>
      <dsp:spPr>
        <a:xfrm>
          <a:off x="0" y="2763"/>
          <a:ext cx="5181600" cy="331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36F2F-2093-4104-A5E3-BBD946DF5D30}">
      <dsp:nvSpPr>
        <dsp:cNvPr id="0" name=""/>
        <dsp:cNvSpPr/>
      </dsp:nvSpPr>
      <dsp:spPr>
        <a:xfrm>
          <a:off x="100155" y="77259"/>
          <a:ext cx="182279" cy="1821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68DDA-9748-4EC6-8B80-E131F66FE516}">
      <dsp:nvSpPr>
        <dsp:cNvPr id="0" name=""/>
        <dsp:cNvSpPr/>
      </dsp:nvSpPr>
      <dsp:spPr>
        <a:xfrm>
          <a:off x="382590" y="2763"/>
          <a:ext cx="4781725" cy="36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26" tIns="38326" rIns="38326" bIns="3832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2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Primary:</a:t>
          </a:r>
          <a:r>
            <a:rPr lang="en-DK" sz="12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 online survey targeting senior business professionals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2590" y="2763"/>
        <a:ext cx="4781725" cy="362132"/>
      </dsp:txXfrm>
    </dsp:sp>
    <dsp:sp modelId="{C5A2DE5D-3B47-4634-BDE1-E63C2C8A447D}">
      <dsp:nvSpPr>
        <dsp:cNvPr id="0" name=""/>
        <dsp:cNvSpPr/>
      </dsp:nvSpPr>
      <dsp:spPr>
        <a:xfrm>
          <a:off x="0" y="455429"/>
          <a:ext cx="5181600" cy="33109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4BF18-98BD-4506-801E-A13A0C32E066}">
      <dsp:nvSpPr>
        <dsp:cNvPr id="0" name=""/>
        <dsp:cNvSpPr/>
      </dsp:nvSpPr>
      <dsp:spPr>
        <a:xfrm>
          <a:off x="100155" y="529925"/>
          <a:ext cx="182279" cy="1821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110A8-C9ED-48E8-A68C-9BA2360D2EAE}">
      <dsp:nvSpPr>
        <dsp:cNvPr id="0" name=""/>
        <dsp:cNvSpPr/>
      </dsp:nvSpPr>
      <dsp:spPr>
        <a:xfrm>
          <a:off x="382590" y="455429"/>
          <a:ext cx="4781725" cy="36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26" tIns="38326" rIns="38326" bIns="3832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2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Survey Design:</a:t>
          </a:r>
          <a:r>
            <a:rPr lang="en-DK" sz="12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DK" sz="12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based on literature</a:t>
          </a:r>
          <a:r>
            <a:rPr lang="en-DK" sz="12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; 5-point Likert + open-ended questions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2590" y="455429"/>
        <a:ext cx="4781725" cy="362132"/>
      </dsp:txXfrm>
    </dsp:sp>
    <dsp:sp modelId="{752DC49B-7481-4B53-BE46-3FFFE9368B12}">
      <dsp:nvSpPr>
        <dsp:cNvPr id="0" name=""/>
        <dsp:cNvSpPr/>
      </dsp:nvSpPr>
      <dsp:spPr>
        <a:xfrm>
          <a:off x="0" y="908096"/>
          <a:ext cx="5181600" cy="331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58B34-1947-49A2-B46B-0E3398B7C4BD}">
      <dsp:nvSpPr>
        <dsp:cNvPr id="0" name=""/>
        <dsp:cNvSpPr/>
      </dsp:nvSpPr>
      <dsp:spPr>
        <a:xfrm>
          <a:off x="100155" y="982591"/>
          <a:ext cx="182279" cy="1821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997B4-2258-443A-9CDE-84FA9CBCD066}">
      <dsp:nvSpPr>
        <dsp:cNvPr id="0" name=""/>
        <dsp:cNvSpPr/>
      </dsp:nvSpPr>
      <dsp:spPr>
        <a:xfrm>
          <a:off x="382590" y="908096"/>
          <a:ext cx="4781725" cy="36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26" tIns="38326" rIns="38326" bIns="3832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2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Method:</a:t>
          </a:r>
          <a:r>
            <a:rPr lang="en-DK" sz="12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 Microsoft Forms - secure, accessible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2590" y="908096"/>
        <a:ext cx="4781725" cy="362132"/>
      </dsp:txXfrm>
    </dsp:sp>
    <dsp:sp modelId="{A7B07D70-2CE2-4D1E-A585-3D577FCFE922}">
      <dsp:nvSpPr>
        <dsp:cNvPr id="0" name=""/>
        <dsp:cNvSpPr/>
      </dsp:nvSpPr>
      <dsp:spPr>
        <a:xfrm>
          <a:off x="0" y="1360762"/>
          <a:ext cx="5181600" cy="331092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74B52-1A31-4922-BA70-E14586336219}">
      <dsp:nvSpPr>
        <dsp:cNvPr id="0" name=""/>
        <dsp:cNvSpPr/>
      </dsp:nvSpPr>
      <dsp:spPr>
        <a:xfrm>
          <a:off x="100155" y="1435258"/>
          <a:ext cx="182279" cy="1821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7F929-28C7-4D04-B71F-EC94E4878036}">
      <dsp:nvSpPr>
        <dsp:cNvPr id="0" name=""/>
        <dsp:cNvSpPr/>
      </dsp:nvSpPr>
      <dsp:spPr>
        <a:xfrm>
          <a:off x="382590" y="1360762"/>
          <a:ext cx="4781725" cy="36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26" tIns="38326" rIns="38326" bIns="3832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2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Validation:</a:t>
          </a:r>
          <a:r>
            <a:rPr lang="en-DK" sz="12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 Pilot tested (industry expert + supervisor); readability Grade 11 (</a:t>
          </a:r>
          <a:r>
            <a:rPr lang="en-GB" sz="12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Radhakrishna, 2007)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2590" y="1360762"/>
        <a:ext cx="4781725" cy="362132"/>
      </dsp:txXfrm>
    </dsp:sp>
    <dsp:sp modelId="{DCCB010E-76DD-400D-B4EB-5FD3FDC8C414}">
      <dsp:nvSpPr>
        <dsp:cNvPr id="0" name=""/>
        <dsp:cNvSpPr/>
      </dsp:nvSpPr>
      <dsp:spPr>
        <a:xfrm>
          <a:off x="0" y="1813428"/>
          <a:ext cx="5181600" cy="331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7F7AF0-8A84-48A8-89BF-478431C664BB}">
      <dsp:nvSpPr>
        <dsp:cNvPr id="0" name=""/>
        <dsp:cNvSpPr/>
      </dsp:nvSpPr>
      <dsp:spPr>
        <a:xfrm>
          <a:off x="100155" y="1887924"/>
          <a:ext cx="182279" cy="1821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0F9E2-3DD5-4CEE-B6A2-6F7781B82390}">
      <dsp:nvSpPr>
        <dsp:cNvPr id="0" name=""/>
        <dsp:cNvSpPr/>
      </dsp:nvSpPr>
      <dsp:spPr>
        <a:xfrm>
          <a:off x="382590" y="1813428"/>
          <a:ext cx="4781725" cy="36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26" tIns="38326" rIns="38326" bIns="3832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2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Distribution:</a:t>
          </a:r>
          <a:r>
            <a:rPr lang="en-DK" sz="12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 LinkedIn, emails, corporate forms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2590" y="1813428"/>
        <a:ext cx="4781725" cy="362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93A2-3CA7-7AF5-B59A-32872251B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6AC87-BD08-7E2A-4BC1-8D63D0A80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8A0DE-B4F5-93A3-27A7-3405139B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F359A-A79F-6111-5775-5D715ADE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14AC-7DEC-8307-B834-43C43724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0851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6FF3-857D-6BDE-610A-6D4DB751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B3E18-9180-3F42-B7C4-913FEE045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CF7F7-5CE5-4B6A-674B-1A88897CC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4D438-0E12-6465-80F0-BA8D6272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FA18B-64DE-35B4-D400-9B4CD22D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9974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107217-5C62-F2DF-158D-8C7088019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ED4CB-CCA2-4DBA-B8C2-1BC382263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78C99-F46F-5C67-E4D2-CDC59BC0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C6516-564C-F0D3-007A-0E3989016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1034-1DBB-9943-E14D-B4456FF4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034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F6CB-5EF7-3523-1B37-12AD9B89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E2C27-D99A-703A-BD48-C5CFC9864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8AE28-AE4C-5DBF-1F42-BAA5E05E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E3742-3926-B8EB-F2BB-AF995D37D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11FE9-0A49-725F-5411-9395DBCF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4275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7F75-633B-5598-A14A-1510C1DB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B7AC8-55A9-8BEF-84FF-4B510DDE8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321AC-2225-5095-BEE5-F66E3467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6B63C-F331-6C11-0114-D8BC0A3F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266C2-4171-55F9-4056-FC74A3E9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7782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970B-91BB-3B32-A7C0-4D8259E1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34D02-DDC9-B124-0B60-929858F78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D91C5-FDFB-64D5-7C26-F6E5A6794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5F6C5-E3F7-F303-BCD3-52A1DD9AC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9AAEE-A86D-FCFF-7AA0-B11DDA008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0165-29BF-ED3F-8FF9-2051B61D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0058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8F79-F2B2-144F-4C3B-E293FBEA5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CB796-5F39-16F3-A343-9638150E7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822D-A2F0-810F-51D7-D209AED6A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6F72D-BBCE-F441-97DE-AB995F720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7B008-D93A-4ECE-2FC3-1E480DC4F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2D384-788A-FD5C-51DD-AA2C330A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ACF65-1D29-4290-00E1-554186E7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406F1-30EB-066C-1E63-9AD2D111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77265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8A2A-DEEA-43F2-A557-9946FDEE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2712D3-675C-589C-5C8E-2EA1C8D8A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94F23-D2E9-5171-39BE-EEFA20B0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53A1A-B045-8526-FE0A-2F31F551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1472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A427C-4777-83CF-21F9-920AEB60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49146-72E5-F18B-A3B3-C8B1FE4A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6C060-5121-7682-6841-E93C9C4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7551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728DB-BFD9-24E2-332D-86AC63BF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F8E25-FD62-5E88-02AE-847D239F4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C9806-A0F3-E83D-6387-493FFBD0D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61463-3E79-0BA5-5BD0-47CA7830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59D24-01BB-6678-ADC7-11E65AB0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863E5-D90E-F2DA-7A5E-EDF88365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7166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BD3A-A977-7603-4790-64C25FA0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353A6-BCD0-B2A5-1527-69CE0EFCB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607AD-6875-C557-BCC1-48FB377FF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5BA6D-A712-1D72-0DF8-0F76DCF8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BB217-F9AF-B614-5510-95FB293C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570E-82D8-1D63-895C-6334B1AE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4836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E3A725-160C-9F5F-885E-6E6880E7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16390-FCBD-46CD-B535-FC9368BEF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34E71-37A6-E4A8-97E6-38568D4A9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8AC7A2-5865-8F49-821F-7A025CCA4CF9}" type="datetimeFigureOut">
              <a:rPr lang="en-DK" smtClean="0"/>
              <a:t>15/01/2026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6DF8-EE38-9AC1-818C-4D0F8C32A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DE10-244C-F07D-159C-6B0CA9571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345310-EBBB-7145-9479-0B6F1191CF8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842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Data" Target="../diagrams/data2.xml"/><Relationship Id="rId3" Type="http://schemas.openxmlformats.org/officeDocument/2006/relationships/image" Target="../media/image13.sv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7.svg"/><Relationship Id="rId17" Type="http://schemas.microsoft.com/office/2007/relationships/diagramDrawing" Target="../diagrams/drawing2.xml"/><Relationship Id="rId2" Type="http://schemas.openxmlformats.org/officeDocument/2006/relationships/image" Target="../media/image12.png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6.png"/><Relationship Id="rId5" Type="http://schemas.openxmlformats.org/officeDocument/2006/relationships/diagramLayout" Target="../diagrams/layout1.xml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15.svg"/><Relationship Id="rId4" Type="http://schemas.openxmlformats.org/officeDocument/2006/relationships/diagramData" Target="../diagrams/data1.xml"/><Relationship Id="rId9" Type="http://schemas.openxmlformats.org/officeDocument/2006/relationships/image" Target="../media/image14.png"/><Relationship Id="rId1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udragmdp.ema.europa.eu/inspections/gmpc/searchGMPCompliance.do" TargetMode="External"/><Relationship Id="rId13" Type="http://schemas.openxmlformats.org/officeDocument/2006/relationships/hyperlink" Target="https://research-api.cbs.dk/ws/portalfiles/portal/68334329/1155573_Master_Thesis_Hecht_Papadopoulou_2021.pdf" TargetMode="External"/><Relationship Id="rId18" Type="http://schemas.openxmlformats.org/officeDocument/2006/relationships/hyperlink" Target="https://virchows.com/" TargetMode="External"/><Relationship Id="rId3" Type="http://schemas.openxmlformats.org/officeDocument/2006/relationships/hyperlink" Target="https://bunny-wp-pullzone-zhbiessutg.b-cdn.net/alivus_pdfs/investors/financials/reports_presentation/Transcript_Alivus%20Life%20Sciences_Earnings%20Call_Q2FY26.pdf" TargetMode="External"/><Relationship Id="rId7" Type="http://schemas.openxmlformats.org/officeDocument/2006/relationships/hyperlink" Target="https://doi.org/10.4102/sajbm.v48i2.24" TargetMode="External"/><Relationship Id="rId12" Type="http://schemas.openxmlformats.org/officeDocument/2006/relationships/hyperlink" Target="https://www.orchidpharma.com/downloads/Transcript%20of%20earning%20call_Q2_F.Y._25-26.pdf" TargetMode="External"/><Relationship Id="rId17" Type="http://schemas.openxmlformats.org/officeDocument/2006/relationships/hyperlink" Target="https://www.shamrockpharmagroup.com/" TargetMode="External"/><Relationship Id="rId2" Type="http://schemas.openxmlformats.org/officeDocument/2006/relationships/hyperlink" Target="https://bunny-wp-pullzone-zhbiessutg.b-cdn.net/alivus_pdfs/investors/financials/reports_presentation/Integrated_Annual_Report_2024-25.pdf" TargetMode="External"/><Relationship Id="rId16" Type="http://schemas.openxmlformats.org/officeDocument/2006/relationships/hyperlink" Target="https://doi.org/10.1016/j.jbusres.2015.10.064" TargetMode="External"/><Relationship Id="rId20" Type="http://schemas.openxmlformats.org/officeDocument/2006/relationships/hyperlink" Target="https://doi.org/10.1108/JMTM-02-2012-0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lrp.2012.01.001" TargetMode="External"/><Relationship Id="rId11" Type="http://schemas.openxmlformats.org/officeDocument/2006/relationships/hyperlink" Target="https://www.orchidpharma.com/downloads/annualreports/Annual%20Report%202024-2025.pdf" TargetMode="External"/><Relationship Id="rId5" Type="http://schemas.openxmlformats.org/officeDocument/2006/relationships/hyperlink" Target="https://concordbiotech.com/wp-content/uploads/2025/11/Q2FY26-2.pdf" TargetMode="External"/><Relationship Id="rId15" Type="http://schemas.openxmlformats.org/officeDocument/2006/relationships/hyperlink" Target="https://open.clemson.edu/joe/vol45/iss1/25" TargetMode="External"/><Relationship Id="rId10" Type="http://schemas.openxmlformats.org/officeDocument/2006/relationships/hyperlink" Target="https://doi.org/10.1002/smj.2448" TargetMode="External"/><Relationship Id="rId19" Type="http://schemas.openxmlformats.org/officeDocument/2006/relationships/hyperlink" Target="https://doi.org/10.1016/j.eswa.2008.06.049" TargetMode="External"/><Relationship Id="rId4" Type="http://schemas.openxmlformats.org/officeDocument/2006/relationships/hyperlink" Target="https://concordbiotech.com/wp-content/uploads/2025/09/Annual-Report-FY-2024-2025-2.pdf" TargetMode="External"/><Relationship Id="rId9" Type="http://schemas.openxmlformats.org/officeDocument/2006/relationships/hyperlink" Target="https://www.jstor.org/stable/43240092" TargetMode="External"/><Relationship Id="rId14" Type="http://schemas.openxmlformats.org/officeDocument/2006/relationships/hyperlink" Target="https://www.pharmacompass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molecule structure&#10;&#10;AI-generated content may be incorrect.">
            <a:extLst>
              <a:ext uri="{FF2B5EF4-FFF2-40B4-BE49-F238E27FC236}">
                <a16:creationId xmlns:a16="http://schemas.microsoft.com/office/drawing/2014/main" id="{824082F5-77F5-9E73-C00D-302E2CDE3F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5301205" y="0"/>
            <a:ext cx="699395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7E948-9B19-1DE4-FEB7-FE4318D7A43C}"/>
              </a:ext>
            </a:extLst>
          </p:cNvPr>
          <p:cNvSpPr txBox="1"/>
          <p:nvPr/>
        </p:nvSpPr>
        <p:spPr>
          <a:xfrm>
            <a:off x="1" y="0"/>
            <a:ext cx="5301204" cy="68326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DK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DK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DK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MBA</a:t>
            </a:r>
            <a:br>
              <a:rPr lang="en-DK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DK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DK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DK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Methods And Consulting Project</a:t>
            </a:r>
            <a:br>
              <a:rPr lang="en-DK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DK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(BMBA5007) </a:t>
            </a:r>
            <a:br>
              <a:rPr lang="en-DK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DK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DK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DK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and Evaluating Strategic Partnership Opportunities for a Europe-Based API Pharmaceutical Company</a:t>
            </a:r>
          </a:p>
          <a:p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D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Name: Samurdi Sandaruwani</a:t>
            </a:r>
          </a:p>
          <a:p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8A6DEB77-AB74-A3A7-55BB-E8CD2F9A7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873" y="-368261"/>
            <a:ext cx="2844800" cy="13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40E93D9-F13F-4097-A159-E0A6CEBA8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0A6D5-FBC4-6078-D88D-8FECDBC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16" y="444464"/>
            <a:ext cx="3420305" cy="1906317"/>
          </a:xfrm>
        </p:spPr>
        <p:txBody>
          <a:bodyPr>
            <a:normAutofit/>
          </a:bodyPr>
          <a:lstStyle/>
          <a:p>
            <a:pPr algn="ctr"/>
            <a:r>
              <a:rPr lang="en-DK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Research Focus</a:t>
            </a:r>
            <a:br>
              <a:rPr lang="en-DK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DK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Model of atoms">
            <a:extLst>
              <a:ext uri="{FF2B5EF4-FFF2-40B4-BE49-F238E27FC236}">
                <a16:creationId xmlns:a16="http://schemas.microsoft.com/office/drawing/2014/main" id="{5CC67CF3-9258-1454-D343-7249DD02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65" r="1060" b="-1"/>
          <a:stretch>
            <a:fillRect/>
          </a:stretch>
        </p:blipFill>
        <p:spPr>
          <a:xfrm>
            <a:off x="20" y="2768743"/>
            <a:ext cx="4278264" cy="408925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3D150B-ADB5-401D-8304-C7845A109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8743"/>
            <a:ext cx="4310288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298A2BA-49AF-2598-D06E-EC0110938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599" y="302438"/>
            <a:ext cx="7101880" cy="616851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D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as Partner</a:t>
            </a:r>
            <a:endParaRPr lang="en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Pharmaceutical Ingredient ( </a:t>
            </a:r>
            <a:r>
              <a:rPr lang="en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API) &amp; biotech capabilities, cost-efficient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(Feller, 2003)</a:t>
            </a:r>
            <a:endParaRPr lang="en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Company &amp; Research Problem</a:t>
            </a:r>
            <a:endParaRPr lang="en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Europe-based anti-infective API manufacturer</a:t>
            </a:r>
          </a:p>
          <a:p>
            <a:pPr lvl="0"/>
            <a:r>
              <a:rPr lang="en-DK" sz="1600">
                <a:latin typeface="Times New Roman" panose="02020603050405020304" pitchFamily="18" charset="0"/>
                <a:cs typeface="Times New Roman" panose="02020603050405020304" pitchFamily="18" charset="0"/>
              </a:rPr>
              <a:t>Strengths: global B2B presence, R&amp;D, facilities</a:t>
            </a:r>
          </a:p>
          <a:p>
            <a:pPr lvl="0"/>
            <a:r>
              <a:rPr lang="en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 narrow pipeline, high costs, limited innovation</a:t>
            </a:r>
          </a:p>
          <a:p>
            <a:pPr marL="0" lvl="0" indent="0">
              <a:buNone/>
            </a:pPr>
            <a:endParaRPr lang="en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D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Research Aim</a:t>
            </a:r>
            <a:endParaRPr kumimoji="0" lang="en-DK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explore and evaluate potential partnership opportunities with Indian pharmaceutical and biotechnology companies for a Europe-based API pharmaceutical company X to support growth and diversification strategies.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DK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Research Questions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external and internal factors influence partnership opportunities between the European API company X and Indian pharmaceutical companies?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criteria and tools are most suitable for assessing potential Indian partners?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Which Indian companies present the strongest strategic fit for partnership with company X, and why are they suitable?</a:t>
            </a:r>
            <a:endParaRPr kumimoji="0" lang="en-DK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/>
            <a:endParaRPr lang="en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D3AB31-A71C-4414-BA05-CF667CBA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590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Graphic 14" descr="Handshake outline">
            <a:extLst>
              <a:ext uri="{FF2B5EF4-FFF2-40B4-BE49-F238E27FC236}">
                <a16:creationId xmlns:a16="http://schemas.microsoft.com/office/drawing/2014/main" id="{789EA5F7-119F-BFAF-86BA-6EE15859E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3125" y="61174"/>
            <a:ext cx="383290" cy="383290"/>
          </a:xfrm>
          <a:prstGeom prst="rect">
            <a:avLst/>
          </a:prstGeom>
        </p:spPr>
      </p:pic>
      <p:pic>
        <p:nvPicPr>
          <p:cNvPr id="17" name="Graphic 16" descr="Question Mark outline">
            <a:extLst>
              <a:ext uri="{FF2B5EF4-FFF2-40B4-BE49-F238E27FC236}">
                <a16:creationId xmlns:a16="http://schemas.microsoft.com/office/drawing/2014/main" id="{533C8E4A-219E-1B6C-F15B-2444AD370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3245" y="4486288"/>
            <a:ext cx="336257" cy="336257"/>
          </a:xfrm>
          <a:prstGeom prst="rect">
            <a:avLst/>
          </a:prstGeom>
        </p:spPr>
      </p:pic>
      <p:pic>
        <p:nvPicPr>
          <p:cNvPr id="19" name="Graphic 18" descr="Target outline">
            <a:extLst>
              <a:ext uri="{FF2B5EF4-FFF2-40B4-BE49-F238E27FC236}">
                <a16:creationId xmlns:a16="http://schemas.microsoft.com/office/drawing/2014/main" id="{65684547-B163-562D-2C59-FE171CC44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4419720" y="2956660"/>
            <a:ext cx="383290" cy="383290"/>
          </a:xfrm>
          <a:prstGeom prst="rect">
            <a:avLst/>
          </a:prstGeom>
        </p:spPr>
      </p:pic>
      <p:pic>
        <p:nvPicPr>
          <p:cNvPr id="21" name="Graphic 20" descr="Question Mark outline">
            <a:extLst>
              <a:ext uri="{FF2B5EF4-FFF2-40B4-BE49-F238E27FC236}">
                <a16:creationId xmlns:a16="http://schemas.microsoft.com/office/drawing/2014/main" id="{0E1F1B31-84AD-523E-77D5-6A5F7B9DD1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83125" y="118499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074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8351A-5261-430D-5A0B-2FB4609D5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831" y="-173570"/>
            <a:ext cx="5181600" cy="4583386"/>
          </a:xfr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DK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DK" sz="1600" b="1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DK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DK" sz="1600" b="1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DK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Research Approach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 study within mixed-methods framework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Purposive sampling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Macro &amp; micro analysis: PESTEL, Porter’s Five Forces, SWOT of X.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Partner selection guided by X’s management criteria 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Regulatory, financial &amp; operational factors; product, manufacturing &amp; therapeutic alignment; market access, export capability &amp; geographic presence; strategic fit &amp; collaboration readiness</a:t>
            </a:r>
            <a:endParaRPr kumimoji="0" lang="en-DK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Partner personas applied: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Ia: Anti-infective API- focused firms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Ib: Multi-therapeutic API firms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II: API units spun off from innovation-driven generics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III: Late-stage antibiotic innovators</a:t>
            </a:r>
            <a:endParaRPr kumimoji="0" lang="en-DK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DK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DK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DK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K" sz="1400"/>
          </a:p>
        </p:txBody>
      </p:sp>
      <p:pic>
        <p:nvPicPr>
          <p:cNvPr id="15" name="Graphic 14" descr="Upstairs with solid fill">
            <a:extLst>
              <a:ext uri="{FF2B5EF4-FFF2-40B4-BE49-F238E27FC236}">
                <a16:creationId xmlns:a16="http://schemas.microsoft.com/office/drawing/2014/main" id="{CDE3F103-3BE8-BCF7-1031-B952D30F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33" y="131924"/>
            <a:ext cx="424698" cy="42469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3EDFED-F961-B186-F5E7-100A1D0E6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4091460"/>
              </p:ext>
            </p:extLst>
          </p:nvPr>
        </p:nvGraphicFramePr>
        <p:xfrm>
          <a:off x="5661220" y="953207"/>
          <a:ext cx="6381951" cy="526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 descr="Venn diagram with solid fill">
            <a:extLst>
              <a:ext uri="{FF2B5EF4-FFF2-40B4-BE49-F238E27FC236}">
                <a16:creationId xmlns:a16="http://schemas.microsoft.com/office/drawing/2014/main" id="{68E6D792-6F53-3DF6-FA9A-16B1D23D31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32085" y="305562"/>
            <a:ext cx="375002" cy="3750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5BE020-BBF3-D3D5-4999-1629F1DE8FD1}"/>
              </a:ext>
            </a:extLst>
          </p:cNvPr>
          <p:cNvSpPr txBox="1"/>
          <p:nvPr/>
        </p:nvSpPr>
        <p:spPr>
          <a:xfrm>
            <a:off x="7007087" y="340238"/>
            <a:ext cx="6102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DK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Triangulation</a:t>
            </a:r>
          </a:p>
        </p:txBody>
      </p:sp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D6B8EB59-F502-93AC-45BE-3DCAC39292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829" y="4225473"/>
            <a:ext cx="375002" cy="375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95E0C-1A60-17DD-7B65-1FB1E58DCEF7}"/>
              </a:ext>
            </a:extLst>
          </p:cNvPr>
          <p:cNvSpPr txBox="1"/>
          <p:nvPr/>
        </p:nvSpPr>
        <p:spPr>
          <a:xfrm>
            <a:off x="523831" y="4225473"/>
            <a:ext cx="41437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endParaRPr lang="en-DK"/>
          </a:p>
          <a:p>
            <a:endParaRPr lang="en-DK"/>
          </a:p>
        </p:txBody>
      </p:sp>
      <p:graphicFrame>
        <p:nvGraphicFramePr>
          <p:cNvPr id="5" name="Rectangle 3">
            <a:extLst>
              <a:ext uri="{FF2B5EF4-FFF2-40B4-BE49-F238E27FC236}">
                <a16:creationId xmlns:a16="http://schemas.microsoft.com/office/drawing/2014/main" id="{85030690-6602-5458-1A35-F3EBC0C3D8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3522188"/>
              </p:ext>
            </p:extLst>
          </p:nvPr>
        </p:nvGraphicFramePr>
        <p:xfrm>
          <a:off x="336330" y="4624558"/>
          <a:ext cx="5181600" cy="217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78391099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Magnifying glass with solid fill">
            <a:extLst>
              <a:ext uri="{FF2B5EF4-FFF2-40B4-BE49-F238E27FC236}">
                <a16:creationId xmlns:a16="http://schemas.microsoft.com/office/drawing/2014/main" id="{A31F418A-BE74-2B0A-4041-46DDB0C10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64" y="240527"/>
            <a:ext cx="342405" cy="341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FD16B-7AD4-A4B1-8DE0-5ADDB14DD3C4}"/>
              </a:ext>
            </a:extLst>
          </p:cNvPr>
          <p:cNvSpPr txBox="1"/>
          <p:nvPr/>
        </p:nvSpPr>
        <p:spPr>
          <a:xfrm>
            <a:off x="459969" y="240527"/>
            <a:ext cx="4906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Partner Evaluation Framework (Based on Literature)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9BFAA-57F7-A9C2-29D5-3301BE03CA55}"/>
              </a:ext>
            </a:extLst>
          </p:cNvPr>
          <p:cNvSpPr txBox="1"/>
          <p:nvPr/>
        </p:nvSpPr>
        <p:spPr>
          <a:xfrm>
            <a:off x="817123" y="21400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/>
          </a:p>
        </p:txBody>
      </p:sp>
      <p:pic>
        <p:nvPicPr>
          <p:cNvPr id="23" name="Content Placeholder 8" descr="A blue and green chart with white text&#10;&#10;AI-generated content may be incorrect.">
            <a:extLst>
              <a:ext uri="{FF2B5EF4-FFF2-40B4-BE49-F238E27FC236}">
                <a16:creationId xmlns:a16="http://schemas.microsoft.com/office/drawing/2014/main" id="{691A2C3F-073C-E308-6727-5563CB2C38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38" b="22426"/>
          <a:stretch>
            <a:fillRect/>
          </a:stretch>
        </p:blipFill>
        <p:spPr>
          <a:xfrm>
            <a:off x="5675645" y="579081"/>
            <a:ext cx="5181600" cy="61096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9369C9-D93C-E876-1EA2-CEFC46E75450}"/>
              </a:ext>
            </a:extLst>
          </p:cNvPr>
          <p:cNvSpPr txBox="1"/>
          <p:nvPr/>
        </p:nvSpPr>
        <p:spPr>
          <a:xfrm>
            <a:off x="6320591" y="240527"/>
            <a:ext cx="19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Partner Shortlisting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C01E1-BDAE-F279-28F0-83FDCF269B7F}"/>
              </a:ext>
            </a:extLst>
          </p:cNvPr>
          <p:cNvSpPr txBox="1"/>
          <p:nvPr/>
        </p:nvSpPr>
        <p:spPr>
          <a:xfrm>
            <a:off x="9867014" y="2995405"/>
            <a:ext cx="23188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﻿Finished Dosage Forms (FDF) only focused, compliance issues, misaligned portfolios, or capability mismatch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Excluded due to lower anti-infective specialization, weaker regulatory strength, financial or operational constraints, or limited potential for mutual benefit.</a:t>
            </a:r>
            <a:endParaRPr lang="en-DK" dirty="0"/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E1F71373-2B5B-0E8E-5FF9-9726D5335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0305" y="2633118"/>
            <a:ext cx="373086" cy="373086"/>
          </a:xfrm>
          <a:prstGeom prst="rect">
            <a:avLst/>
          </a:prstGeom>
        </p:spPr>
      </p:pic>
      <p:pic>
        <p:nvPicPr>
          <p:cNvPr id="11" name="Graphic 10" descr="Badge with solid fill">
            <a:extLst>
              <a:ext uri="{FF2B5EF4-FFF2-40B4-BE49-F238E27FC236}">
                <a16:creationId xmlns:a16="http://schemas.microsoft.com/office/drawing/2014/main" id="{D89EFAB5-985C-0B14-B847-6002425FC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15" y="4457112"/>
            <a:ext cx="373086" cy="37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FA378D-8717-00FB-E4DC-D283A868D789}"/>
              </a:ext>
            </a:extLst>
          </p:cNvPr>
          <p:cNvSpPr txBox="1"/>
          <p:nvPr/>
        </p:nvSpPr>
        <p:spPr>
          <a:xfrm>
            <a:off x="10240100" y="2667650"/>
            <a:ext cx="1951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Excluded due to </a:t>
            </a:r>
            <a:endParaRPr lang="en-DK" sz="1600" dirty="0"/>
          </a:p>
        </p:txBody>
      </p:sp>
      <p:graphicFrame>
        <p:nvGraphicFramePr>
          <p:cNvPr id="5" name="Content Placeholder 16">
            <a:extLst>
              <a:ext uri="{FF2B5EF4-FFF2-40B4-BE49-F238E27FC236}">
                <a16:creationId xmlns:a16="http://schemas.microsoft.com/office/drawing/2014/main" id="{5793D8CE-FD33-8F6D-FE13-C8EBC6A6750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288766" y="748357"/>
          <a:ext cx="5430834" cy="586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278">
                  <a:extLst>
                    <a:ext uri="{9D8B030D-6E8A-4147-A177-3AD203B41FA5}">
                      <a16:colId xmlns:a16="http://schemas.microsoft.com/office/drawing/2014/main" val="775715902"/>
                    </a:ext>
                  </a:extLst>
                </a:gridCol>
                <a:gridCol w="1810278">
                  <a:extLst>
                    <a:ext uri="{9D8B030D-6E8A-4147-A177-3AD203B41FA5}">
                      <a16:colId xmlns:a16="http://schemas.microsoft.com/office/drawing/2014/main" val="2259323"/>
                    </a:ext>
                  </a:extLst>
                </a:gridCol>
                <a:gridCol w="1810278">
                  <a:extLst>
                    <a:ext uri="{9D8B030D-6E8A-4147-A177-3AD203B41FA5}">
                      <a16:colId xmlns:a16="http://schemas.microsoft.com/office/drawing/2014/main" val="2386677188"/>
                    </a:ext>
                  </a:extLst>
                </a:gridCol>
              </a:tblGrid>
              <a:tr h="6376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</a:t>
                      </a:r>
                      <a:endParaRPr lang="en-DK" sz="12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 Indicators</a:t>
                      </a:r>
                      <a:endParaRPr lang="en-DK" sz="12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63375587"/>
                  </a:ext>
                </a:extLst>
              </a:tr>
              <a:tr h="12896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Strategic Fit</a:t>
                      </a:r>
                      <a:endParaRPr lang="en-DK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Market &amp; portfolio alignment</a:t>
                      </a:r>
                      <a:endParaRPr lang="en-DK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(Wu et al., 2009; Zhang et al., 2013; Mindruta et al., 2016; Sadovnikova et al., 2016; Festel et al., 2014)</a:t>
                      </a:r>
                      <a:endParaRPr lang="en-DK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23691007"/>
                  </a:ext>
                </a:extLst>
              </a:tr>
              <a:tr h="18903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Operational Fit</a:t>
                      </a:r>
                      <a:endParaRPr lang="en-DK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 &amp; regulatory compliance</a:t>
                      </a:r>
                      <a:endParaRPr lang="en-DK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(Zhang et al., 2013; Mindruta et al., 2016; Cummings et al., 2012; Festel et al., 2014; Papadopoulou and Hecht, 2021; Esen and Alpay, 2017; Khanna, 2025)</a:t>
                      </a:r>
                      <a:endParaRPr lang="en-DK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632619045"/>
                  </a:ext>
                </a:extLst>
              </a:tr>
              <a:tr h="8932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Relational Fit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Reputation, collaboration willingness</a:t>
                      </a:r>
                      <a:endParaRPr lang="en-DK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(Papadopoulou and Hecht, 2021; Khanna, 2025; Cummings et al., 2012)</a:t>
                      </a:r>
                      <a:endParaRPr lang="en-DK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164935515"/>
                  </a:ext>
                </a:extLst>
              </a:tr>
              <a:tr h="11583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Financial Fit</a:t>
                      </a:r>
                      <a:endParaRPr lang="en-DK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Stability &amp; risk profile</a:t>
                      </a:r>
                      <a:endParaRPr lang="en-DK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(Zhang et al., 2013; Festel et al., 2014; Khanna, 2025; Cummings et al., 2012)</a:t>
                      </a:r>
                      <a:endParaRPr lang="en-DK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991759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422120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55B77-D7C3-B7FE-B567-CF7EC7993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D0A3-06FF-1C25-4D4C-4A28D358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286"/>
            <a:ext cx="10515600" cy="741696"/>
          </a:xfrm>
        </p:spPr>
        <p:txBody>
          <a:bodyPr>
            <a:noAutofit/>
          </a:bodyPr>
          <a:lstStyle/>
          <a:p>
            <a:r>
              <a:rPr lang="en-DK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br>
              <a:rPr lang="en-DK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DK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ECC6CACD-E0E0-63DE-E07B-D350999B59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4208529"/>
              </p:ext>
            </p:extLst>
          </p:nvPr>
        </p:nvGraphicFramePr>
        <p:xfrm>
          <a:off x="165637" y="475832"/>
          <a:ext cx="6946363" cy="6382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909">
                  <a:extLst>
                    <a:ext uri="{9D8B030D-6E8A-4147-A177-3AD203B41FA5}">
                      <a16:colId xmlns:a16="http://schemas.microsoft.com/office/drawing/2014/main" val="1515674038"/>
                    </a:ext>
                  </a:extLst>
                </a:gridCol>
                <a:gridCol w="1344381">
                  <a:extLst>
                    <a:ext uri="{9D8B030D-6E8A-4147-A177-3AD203B41FA5}">
                      <a16:colId xmlns:a16="http://schemas.microsoft.com/office/drawing/2014/main" val="2109433041"/>
                    </a:ext>
                  </a:extLst>
                </a:gridCol>
                <a:gridCol w="712222">
                  <a:extLst>
                    <a:ext uri="{9D8B030D-6E8A-4147-A177-3AD203B41FA5}">
                      <a16:colId xmlns:a16="http://schemas.microsoft.com/office/drawing/2014/main" val="390851989"/>
                    </a:ext>
                  </a:extLst>
                </a:gridCol>
                <a:gridCol w="1028766">
                  <a:extLst>
                    <a:ext uri="{9D8B030D-6E8A-4147-A177-3AD203B41FA5}">
                      <a16:colId xmlns:a16="http://schemas.microsoft.com/office/drawing/2014/main" val="3472624834"/>
                    </a:ext>
                  </a:extLst>
                </a:gridCol>
                <a:gridCol w="3350085">
                  <a:extLst>
                    <a:ext uri="{9D8B030D-6E8A-4147-A177-3AD203B41FA5}">
                      <a16:colId xmlns:a16="http://schemas.microsoft.com/office/drawing/2014/main" val="4187036037"/>
                    </a:ext>
                  </a:extLst>
                </a:gridCol>
              </a:tblGrid>
              <a:tr h="4760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Partner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SAF Score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Partner Scorecard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Strategic Assessment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7385708"/>
                  </a:ext>
                </a:extLst>
              </a:tr>
              <a:tr h="1240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Orchid Pharma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4.7 / 5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4.83 / 5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Co-development; injectable FDF API supply; Enmetazobactam global licensing; cost synergies; under-commercialized API portfolio; antimicrobial resistance stewardship alignment (Orchid Limited, 2025).</a:t>
                      </a:r>
                      <a:endParaRPr lang="en-DK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17486599"/>
                  </a:ext>
                </a:extLst>
              </a:tr>
              <a:tr h="1414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Concord Biotech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4.4 / 5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4.71 / 5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EU expansion via X; scalable contract development and manufacturing organization (CDMO); low-cost access; under-commercialized APIs; access; strong pipeline (Concord Biotech Limited, 2025).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61638536"/>
                  </a:ext>
                </a:extLst>
              </a:tr>
              <a:tr h="12265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Alivus Life Sciences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4.2 / 5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4.45/ 5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Large API portfolio; co-development; improved CDMO utilization; strong pipeline (Alivus Life Sciences Limited, 2025).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85879960"/>
                  </a:ext>
                </a:extLst>
              </a:tr>
              <a:tr h="10122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Virchows Group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4.16 / 5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4.33 / 5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Strong anti-infective and fermentation alignment; contract research and manufacturing services (CRAMS); high technical strength; limited financial transparency (Virchows Group, 2025).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11347751"/>
                  </a:ext>
                </a:extLst>
              </a:tr>
              <a:tr h="10122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Shamrock Pharmachemi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3.5 / 5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3.65 / 5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DK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Strong API and CRAMS base; good technical fit in critical-care APIs; financial and governance risk arising from the Unimark Remedies acquisition and its associated debt (Shamrock Pharmachemi, 2025).</a:t>
                      </a:r>
                      <a:endParaRPr lang="en-DK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06915313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D613BC9-DBFD-C9C2-3987-DA2EAB4AAA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779023"/>
              </p:ext>
            </p:extLst>
          </p:nvPr>
        </p:nvGraphicFramePr>
        <p:xfrm>
          <a:off x="7196357" y="892520"/>
          <a:ext cx="4995643" cy="4085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CAD6DA7-EC2B-A2D1-F5C4-AD456853AFD9}"/>
              </a:ext>
            </a:extLst>
          </p:cNvPr>
          <p:cNvSpPr txBox="1"/>
          <p:nvPr/>
        </p:nvSpPr>
        <p:spPr>
          <a:xfrm>
            <a:off x="8490867" y="5154509"/>
            <a:ext cx="2406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>
                <a:latin typeface="Times New Roman" panose="02020603050405020304" pitchFamily="18" charset="0"/>
                <a:cs typeface="Times New Roman" panose="02020603050405020304" pitchFamily="18" charset="0"/>
              </a:rPr>
              <a:t>Top Three Partner Comparison</a:t>
            </a:r>
            <a:endParaRPr lang="en-DK" sz="1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K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43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C2F4E8-3A34-1B30-6797-8C92ED221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49" y="89872"/>
            <a:ext cx="10515600" cy="40824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Social Responsibility Collaboration: X &amp; Orchid Trust</a:t>
            </a:r>
            <a:endParaRPr lang="en-DK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F5D5FFA7-C66F-C5DB-BAC0-8FD2E28B0E9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65944847"/>
              </p:ext>
            </p:extLst>
          </p:nvPr>
        </p:nvGraphicFramePr>
        <p:xfrm>
          <a:off x="360723" y="1546524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027A3-FD11-31FE-7661-9821DA1CF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8164" y="814206"/>
            <a:ext cx="5181600" cy="501783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 of forecast : </a:t>
            </a:r>
          </a:p>
          <a:p>
            <a:pPr lvl="0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 After Tax (PAT) growth derived from recent performance    (12% CAGR)</a:t>
            </a:r>
          </a:p>
          <a:p>
            <a:pPr lvl="0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Partnership synergies assumed at 15% (EY, 2022) → 27% combined growth</a:t>
            </a:r>
          </a:p>
          <a:p>
            <a:pPr marL="0" lvl="0" indent="0"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CSR calculation: </a:t>
            </a:r>
          </a:p>
          <a:p>
            <a:pPr lvl="0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CSR rule: 2% of average PAT (preceding 3 years) + X’s   annual CSR contribution</a:t>
            </a:r>
          </a:p>
          <a:p>
            <a:pPr marL="0" lvl="0" indent="0"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800"/>
              </a:spcBef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 total CSR spend</a:t>
            </a:r>
          </a:p>
          <a:p>
            <a:pPr lvl="0">
              <a:spcBef>
                <a:spcPts val="800"/>
              </a:spcBef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FY26: INR 1.8 crore</a:t>
            </a:r>
          </a:p>
          <a:p>
            <a:pPr lvl="0">
              <a:spcBef>
                <a:spcPts val="0"/>
              </a:spcBef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FY27: INR 2.32 crore</a:t>
            </a:r>
          </a:p>
          <a:p>
            <a:pPr lvl="0">
              <a:spcBef>
                <a:spcPts val="0"/>
              </a:spcBef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FY28: INR 2.85 crore</a:t>
            </a:r>
          </a:p>
          <a:p>
            <a:pPr lvl="0">
              <a:spcBef>
                <a:spcPts val="0"/>
              </a:spcBef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enables progressive CSR growth, aligned with statutory requirements and ESG expectations</a:t>
            </a:r>
            <a:endParaRPr lang="en-DK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27ECB-B84F-B5D3-63D4-7421FD4A3E7C}"/>
              </a:ext>
            </a:extLst>
          </p:cNvPr>
          <p:cNvSpPr txBox="1"/>
          <p:nvPr/>
        </p:nvSpPr>
        <p:spPr>
          <a:xfrm>
            <a:off x="138749" y="684750"/>
            <a:ext cx="60334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K" sz="1600">
                <a:latin typeface="Times New Roman" panose="02020603050405020304" pitchFamily="18" charset="0"/>
                <a:cs typeface="Times New Roman" panose="02020603050405020304" pitchFamily="18" charset="0"/>
              </a:rPr>
              <a:t>Joint impact: combines local reach + international standards → stronger social &amp; environmental outcomes</a:t>
            </a:r>
          </a:p>
          <a:p>
            <a:endParaRPr lang="en-D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E3803-C9A5-8775-0EA8-B89DA487E849}"/>
              </a:ext>
            </a:extLst>
          </p:cNvPr>
          <p:cNvSpPr txBox="1"/>
          <p:nvPr/>
        </p:nvSpPr>
        <p:spPr>
          <a:xfrm>
            <a:off x="944491" y="5942417"/>
            <a:ext cx="487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of CSR Expenditure for X-Orchid Collaboration</a:t>
            </a:r>
            <a:endParaRPr lang="en-DK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K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28E04F9-72D0-FEB7-519D-AF0A0409BC28}"/>
              </a:ext>
            </a:extLst>
          </p:cNvPr>
          <p:cNvSpPr/>
          <p:nvPr/>
        </p:nvSpPr>
        <p:spPr>
          <a:xfrm>
            <a:off x="5681072" y="3078897"/>
            <a:ext cx="538343" cy="338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36930570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 descr="Abstract render of glass nodes and mesh">
            <a:extLst>
              <a:ext uri="{FF2B5EF4-FFF2-40B4-BE49-F238E27FC236}">
                <a16:creationId xmlns:a16="http://schemas.microsoft.com/office/drawing/2014/main" id="{477654A5-6F2D-024C-CD24-E6F18A9568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9002" b="5771"/>
          <a:stretch>
            <a:fillRect/>
          </a:stretch>
        </p:blipFill>
        <p:spPr>
          <a:xfrm>
            <a:off x="-3049" y="10"/>
            <a:ext cx="1219201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B37E3-A464-348E-BAE3-9C226C1B0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73" y="334767"/>
            <a:ext cx="4155825" cy="5571898"/>
          </a:xfrm>
        </p:spPr>
        <p:txBody>
          <a:bodyPr>
            <a:normAutofit/>
          </a:bodyPr>
          <a:lstStyle/>
          <a:p>
            <a:r>
              <a:rPr lang="en-DK" sz="3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Recommendations</a:t>
            </a:r>
            <a:br>
              <a:rPr lang="en-DK" sz="3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DK" sz="3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F9980-299A-7FD9-6BBB-A1ABA1BD5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238" y="-203252"/>
            <a:ext cx="7948681" cy="664793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DK" sz="16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partnerships Enhances X’s revenue, reduces costs, improves pipeline &amp; innovation, diversifies revenue streams, and strengthens growth</a:t>
            </a:r>
            <a:endParaRPr lang="en-DK" sz="14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partners: Orchid , Concord &amp; Alivus → high strategic fit, diversification, revenue potential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Lower-ranked partners: Virchow, Shamrock → technically relevant but carry moderate financial/operational risks</a:t>
            </a:r>
          </a:p>
          <a:p>
            <a:pPr marL="0" indent="0">
              <a:buNone/>
            </a:pPr>
            <a:endParaRPr lang="en-DK" sz="1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K" sz="16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DK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Prioritize Orchid Pharma: initiate engagement within 6–12 months; leverage X’s global distribution network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commercialize under-utilized APIs,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DK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Optimize costs &amp; operations: use Orchid’s manufacturing scale, downstream facilities, and upcoming injectable facility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DK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CSR collaboration: integrate X’s sustainability expertise with Orchid Trust’s local impact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DK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Complementary partnerships: pursue Concord and Alivus 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CDMO and API pipeline opportunities.</a:t>
            </a:r>
          </a:p>
          <a:p>
            <a:pPr marL="0" lvl="0" indent="0">
              <a:buNone/>
            </a:pPr>
            <a:endParaRPr lang="en-DK" sz="18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DK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Alignment with Research Objectives</a:t>
            </a:r>
          </a:p>
          <a:p>
            <a:pPr marL="0" lvl="0" indent="0">
              <a:buNone/>
            </a:pPr>
            <a:endParaRPr lang="en-DK" sz="1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DK" sz="1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DK" sz="1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K" sz="1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Graphic 33" descr="Gavel with solid fill">
            <a:extLst>
              <a:ext uri="{FF2B5EF4-FFF2-40B4-BE49-F238E27FC236}">
                <a16:creationId xmlns:a16="http://schemas.microsoft.com/office/drawing/2014/main" id="{FBB48319-C193-F808-4D9E-750736441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08207" y="2054893"/>
            <a:ext cx="334108" cy="334108"/>
          </a:xfrm>
          <a:prstGeom prst="rect">
            <a:avLst/>
          </a:prstGeom>
        </p:spPr>
      </p:pic>
      <p:pic>
        <p:nvPicPr>
          <p:cNvPr id="36" name="Graphic 35" descr="Clipboard with solid fill">
            <a:extLst>
              <a:ext uri="{FF2B5EF4-FFF2-40B4-BE49-F238E27FC236}">
                <a16:creationId xmlns:a16="http://schemas.microsoft.com/office/drawing/2014/main" id="{13EA5C2D-B44B-9CA6-3BCD-D8ECACD2A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7407" y="18243"/>
            <a:ext cx="316523" cy="316523"/>
          </a:xfrm>
          <a:prstGeom prst="rect">
            <a:avLst/>
          </a:prstGeom>
        </p:spPr>
      </p:pic>
      <p:pic>
        <p:nvPicPr>
          <p:cNvPr id="40" name="Graphic 39" descr="Bullseye with solid fill">
            <a:extLst>
              <a:ext uri="{FF2B5EF4-FFF2-40B4-BE49-F238E27FC236}">
                <a16:creationId xmlns:a16="http://schemas.microsoft.com/office/drawing/2014/main" id="{42A87A31-1E97-0300-3EA8-F5290098BC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7407" y="4469000"/>
            <a:ext cx="316523" cy="31652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44C205-5DCE-D0E8-B63E-D561258B6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990717"/>
              </p:ext>
            </p:extLst>
          </p:nvPr>
        </p:nvGraphicFramePr>
        <p:xfrm>
          <a:off x="3984987" y="4760064"/>
          <a:ext cx="7948682" cy="1953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4341">
                  <a:extLst>
                    <a:ext uri="{9D8B030D-6E8A-4147-A177-3AD203B41FA5}">
                      <a16:colId xmlns:a16="http://schemas.microsoft.com/office/drawing/2014/main" val="31984634"/>
                    </a:ext>
                  </a:extLst>
                </a:gridCol>
                <a:gridCol w="3974341">
                  <a:extLst>
                    <a:ext uri="{9D8B030D-6E8A-4147-A177-3AD203B41FA5}">
                      <a16:colId xmlns:a16="http://schemas.microsoft.com/office/drawing/2014/main" val="3174736095"/>
                    </a:ext>
                  </a:extLst>
                </a:gridCol>
              </a:tblGrid>
              <a:tr h="379008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</a:t>
                      </a:r>
                      <a:endParaRPr lang="en-DK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  <a:endParaRPr lang="en-DK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332116"/>
                  </a:ext>
                </a:extLst>
              </a:tr>
              <a:tr h="467270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RO1: Analyse external &amp; internal factors</a:t>
                      </a:r>
                      <a:endParaRPr lang="en-DK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India’s strengths (cost-efficient manufacturing, fast approvals, strong R&amp;D) help X overcome its gaps (high costs, narrow pipeline)</a:t>
                      </a:r>
                      <a:endParaRPr lang="en-DK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802599"/>
                  </a:ext>
                </a:extLst>
              </a:tr>
              <a:tr h="467270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RO2: Apply evaluation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Partner Evaluation Framework developed, Partner Scorecard &amp; SAF applied</a:t>
                      </a:r>
                      <a:endParaRPr lang="en-DK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78035"/>
                  </a:ext>
                </a:extLst>
              </a:tr>
              <a:tr h="467270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RO3: Identify suitable partners</a:t>
                      </a:r>
                      <a:endParaRPr lang="en-DK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Orchid, Concord, Alivus selected as top partners</a:t>
                      </a:r>
                      <a:endParaRPr lang="en-DK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239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0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5EDBBC-2367-5E61-54B3-EF9B5BF1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" y="76633"/>
            <a:ext cx="10515600" cy="161348"/>
          </a:xfrm>
        </p:spPr>
        <p:txBody>
          <a:bodyPr>
            <a:noAutofit/>
          </a:bodyPr>
          <a:lstStyle/>
          <a:p>
            <a:r>
              <a:rPr lang="en-DK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B16F0-2094-4BC0-0513-45AD7826F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" y="255153"/>
            <a:ext cx="12060382" cy="6526213"/>
          </a:xfrm>
          <a:solidFill>
            <a:schemeClr val="tx1"/>
          </a:solidFill>
        </p:spPr>
        <p:txBody>
          <a:bodyPr>
            <a:noAutofit/>
          </a:bodyPr>
          <a:lstStyle/>
          <a:p>
            <a:pPr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Alivus Life Sciences (2025b)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Alivus Life Sciences Integrated Annual Report 2024–25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https://bunny-wp-pullzone-zhbiessutg.b-cdn.net/alivus_pdfs/investors/financials/reports_presentation/Integrated_Annual_Report_2024-25.pdf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Alivus Life Sciences Limited (2025) ‘Alivus Life Sciences Limited Q2 FY26 Earnings Conference Call, 7 November 2025’.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https://bunny-wp-pullzone-zhbiessutg.b-cdn.net/alivus_pdfs/investors/financials/reports_presentation/Transcript_Alivus%20Life%20Sciences_Earnings%20Call_Q2FY26.pdf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Concord Biotech Limited (2025a)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Concord Biotech Limited Annual Report FY 2024–2025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https://concordbiotech.com/wp-content/uploads/2025/09/Annual-Report-FY-2024-2025-2.pdf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Concord Biotech Limited (2025c) ‘Concord Biotech Limited Transcripts of Q2 &amp; H1 FY26 Earnings Call, 14 November 2025’.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https://concordbiotech.com/wp-content/uploads/2025/11/Q2FY26-2.pdf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Cummings, J.L. and Holmberg, S.R. (2012) ‘Best-fit Alliance Partners: The Use of Critical Success Factors in a Comprehensive Partner Selection Process’,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Long Range Planning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45(2–3), pp. 136–159.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https://doi.org/10.1016/j.lrp.2012.01.001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Esen, A. and Alpay, G. (2017) ‘Exploring the impact of firm- and relationship-specific factors on alliance performance: Evidence from Turkey’,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South African Journal of Business Management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48(2), pp. 11–21.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https://doi.org/10.4102/sajbm.v48i2.24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Eudra GMP – Public Layout.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https://eudragmdp.ema.europa.eu/inspections/gmpc/searchGMPCompliance.do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Feller, G. (2003) ‘Biotech industry grows in India’,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Research Technology Management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46(4), p. 4.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https://www.jstor.org/stable/43240092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Festel, G., Nardo, M.D. and Simmen, T. (2014) ‘Outsourcing of Pharmaceutical Manufacturing – A Strategic Partner Selection Process’,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Business Chemistry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11(3), pp. 117–132.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Khanna, R. (2025) ‘Knowledge Creation Through Technical Collaborations: Evidence from Indian Pharmaceutical Case Studies’,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Journal of Innovative Research in Technology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11(11).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Mindruta, D., Moeen, M. and Agarwal, R. (2016) ‘A two-sided matching approach for partner selection and assessing complementarities in partners’ attributes in inter-firm alliances’,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Strategic Management Journal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37(1), pp. 206–231.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0"/>
              </a:rPr>
              <a:t>https://doi.org/10.1002/smj.2448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Orchid Pharma Limited (2025a)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Orchid Pharma Limited Annual Report 2024–2025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1"/>
              </a:rPr>
              <a:t>https://www.orchidpharma.com/downloads/annualreports/Annual%20Report%202024-2025.pdf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Orchid Pharma Limited (2025b) ‘Orchid Pharma Limited Q2 FY26 Earnings Conference Call, 11 November 2025’.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2"/>
              </a:rPr>
              <a:t>https://www.orchidpharma.com/downloads/Transcript%20of%20earning%20call_Q2_F.Y._25-26.pdf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Papadopoulou, X. and Hecht, F. (2021)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Factors influencing the partner selection by pharmaceutical companies and biotechnology start-ups in Open Innovation settings: A Case Study of LEO Pharma Open Innovation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Copenhagen Business School.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3"/>
              </a:rPr>
              <a:t>https://research-api.cbs.dk/ws/portalfiles/portal/68334329/1155573_Master_Thesis_Hecht_Papadopoulou_2021.pdf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PharmaCompass (n.d.)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Grow Your Pharma Business Digitally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4"/>
              </a:rPr>
              <a:t>https://www.pharmacompass.com/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Radhakrishna, R.B. (2007) ‘Tips for Developing and Testing Questionnaires/Instruments’,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Journal of Extension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45(1), p. 25.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5"/>
              </a:rPr>
              <a:t>https://open.clemson.edu/joe/vol45/iss1/25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Sadovnikova, A., Pujari, A. and Mikhailitchenko, A. (2016) ‘Radical innovation in strategic partnerships: A framework for analysis’,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Business Research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69(5), pp. 1829–1833.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6"/>
              </a:rPr>
              <a:t>https://doi.org/10.1016/j.jbusres.2015.10.064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Shamrock Pharmachemi (2025)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Shamrock Pharmachemi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7"/>
              </a:rPr>
              <a:t>https://www.shamrockpharmagroup.com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Ural, A. and Boodhoo, A. (2025)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life sciences executives can rally teams to achieve M&amp;A synergies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EY. Available at: https://www.ey.com/en_cn/insights/strategytransactions/how-life-sciences-executives-can-achieve-m-a-synergies(Accessed: 8 December 2025).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Virchow Group (2025)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Virchow Group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8"/>
              </a:rPr>
              <a:t>https://virchows.com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(Accessed: 15 January 2026).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Wu, W.Y., Shih, H.-A. and Chan, H.-C. (2009) ‘The analytic network process for partner selection criteria in strategic alliances’,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Expert Systems with Applications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36(3), pp. 4646–4653.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9"/>
              </a:rPr>
              <a:t>https://doi.org/10.1016/j.eswa.2008.06.049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None/>
            </a:pP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Zhang, M. et al. (2013) ‘Evaluating outsourcing partners’ capability: a case study from the pharmaceutical supply chain’, </a:t>
            </a:r>
            <a:r>
              <a:rPr lang="en-DK" sz="9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Manufacturing Technology Management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24(8), pp. 1080–1101. Available at: </a:t>
            </a:r>
            <a:r>
              <a:rPr lang="en-DK" sz="900" u="sng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0"/>
              </a:rPr>
              <a:t>https://doi.org/10.1108/JMTM-02-2012-0023</a:t>
            </a:r>
            <a:r>
              <a:rPr lang="en-DK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DK" sz="9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DK" sz="9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buNone/>
            </a:pPr>
            <a:endParaRPr lang="en-DK" sz="9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DK" sz="9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DK" sz="9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DK" sz="9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DK" sz="9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DK" sz="9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DK" sz="9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DK" sz="9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DK" sz="9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DK" sz="9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25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Bubbles under frozen water">
            <a:extLst>
              <a:ext uri="{FF2B5EF4-FFF2-40B4-BE49-F238E27FC236}">
                <a16:creationId xmlns:a16="http://schemas.microsoft.com/office/drawing/2014/main" id="{5A665C4B-CBEC-EA07-DF7E-0B4A778019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8501" b="722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7A618-D5A6-7B5A-787C-635A46FD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Thank You..</a:t>
            </a:r>
          </a:p>
        </p:txBody>
      </p:sp>
    </p:spTree>
    <p:extLst>
      <p:ext uri="{BB962C8B-B14F-4D97-AF65-F5344CB8AC3E}">
        <p14:creationId xmlns:p14="http://schemas.microsoft.com/office/powerpoint/2010/main" val="2547424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2183</Words>
  <Application>Microsoft Macintosh PowerPoint</Application>
  <PresentationFormat>Widescreen</PresentationFormat>
  <Paragraphs>198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Courier New</vt:lpstr>
      <vt:lpstr>Times New Roman</vt:lpstr>
      <vt:lpstr>Wingdings</vt:lpstr>
      <vt:lpstr>Office Theme</vt:lpstr>
      <vt:lpstr>PowerPoint Presentation</vt:lpstr>
      <vt:lpstr>Introduction &amp; Research Focus </vt:lpstr>
      <vt:lpstr>PowerPoint Presentation</vt:lpstr>
      <vt:lpstr>PowerPoint Presentation</vt:lpstr>
      <vt:lpstr>Findings </vt:lpstr>
      <vt:lpstr> Corporate Social Responsibility Collaboration: X &amp; Orchid Trust </vt:lpstr>
      <vt:lpstr>Conclusion &amp; Recommendations </vt:lpstr>
      <vt:lpstr>References</vt:lpstr>
      <vt:lpstr>Thank You..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Samurdi Sandaruwani Wellewattage</dc:creator>
  <cp:lastModifiedBy>Samurdi Sandaruwani Wellewattage</cp:lastModifiedBy>
  <cp:revision>14</cp:revision>
  <dcterms:created xsi:type="dcterms:W3CDTF">2026-01-05T14:50:45Z</dcterms:created>
  <dcterms:modified xsi:type="dcterms:W3CDTF">2026-01-15T12:31:50Z</dcterms:modified>
</cp:coreProperties>
</file>